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Lato" panose="020F0502020204030203" pitchFamily="3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98"/>
    <p:restoredTop sz="69388"/>
  </p:normalViewPr>
  <p:slideViewPr>
    <p:cSldViewPr snapToGrid="0">
      <p:cViewPr varScale="1">
        <p:scale>
          <a:sx n="116" d="100"/>
          <a:sy n="116" d="100"/>
        </p:scale>
        <p:origin x="1944"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pps.es.vt.edu/confluence/display/LIBDPLD/Advisory+Council+on+Digital+Collection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apps.es.vt.edu/confluence/display/LIBDPLD/Digital+Collections+Implementation+Team?src=contextnavpagetreemod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This is an IMLS funded national leadership community catalyst planning grant project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2ec9d02388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2ec9d02388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first group of stakeholders the project proposal goes to is the Advisory Council for Digital Collections, which as you might notice, has the whimsical abbreviation of ACDC.</a:t>
            </a:r>
            <a:endParaRPr/>
          </a:p>
          <a:p>
            <a:pPr marL="0" lvl="0" indent="0" algn="l" rtl="0">
              <a:spcBef>
                <a:spcPts val="0"/>
              </a:spcBef>
              <a:spcAft>
                <a:spcPts val="0"/>
              </a:spcAft>
              <a:buNone/>
            </a:pPr>
            <a:endParaRPr/>
          </a:p>
          <a:p>
            <a:pPr marL="0" lvl="0" indent="0" algn="l" rtl="0">
              <a:spcBef>
                <a:spcPts val="0"/>
              </a:spcBef>
              <a:spcAft>
                <a:spcPts val="0"/>
              </a:spcAft>
              <a:buNone/>
            </a:pPr>
            <a:r>
              <a:rPr lang="en"/>
              <a:t>This group is a team of interdepartmental Library stakeholders that reviews and assesses the proposals. The group approves and prioritizes projects and communicate back to the stakeholders and Champion and down to the Digital Collections Implementation Team.</a:t>
            </a:r>
            <a:endParaRPr/>
          </a:p>
          <a:p>
            <a:pPr marL="0" lvl="0" indent="0" algn="l" rtl="0">
              <a:spcBef>
                <a:spcPts val="0"/>
              </a:spcBef>
              <a:spcAft>
                <a:spcPts val="0"/>
              </a:spcAft>
              <a:buNone/>
            </a:pPr>
            <a:endParaRPr/>
          </a:p>
          <a:p>
            <a:pPr marL="0" lvl="0" indent="0" algn="l" rtl="0">
              <a:spcBef>
                <a:spcPts val="0"/>
              </a:spcBef>
              <a:spcAft>
                <a:spcPts val="0"/>
              </a:spcAft>
              <a:buNone/>
            </a:pPr>
            <a:r>
              <a:rPr lang="en"/>
              <a:t>They do not sing or wear shorts.</a:t>
            </a:r>
            <a:endParaRPr/>
          </a:p>
          <a:p>
            <a:pPr marL="0" lvl="0" indent="0" algn="l" rtl="0">
              <a:spcBef>
                <a:spcPts val="0"/>
              </a:spcBef>
              <a:spcAft>
                <a:spcPts val="0"/>
              </a:spcAft>
              <a:buNone/>
            </a:pPr>
            <a:endParaRPr/>
          </a:p>
          <a:p>
            <a:pPr marL="0" lvl="0" indent="0" algn="l" rtl="0">
              <a:spcBef>
                <a:spcPts val="0"/>
              </a:spcBef>
              <a:spcAft>
                <a:spcPts val="0"/>
              </a:spcAft>
              <a:buNone/>
            </a:pPr>
            <a:r>
              <a:rPr lang="en"/>
              <a:t>More information on ACDC can be found at </a:t>
            </a:r>
            <a:r>
              <a:rPr lang="en" u="sng">
                <a:solidFill>
                  <a:schemeClr val="hlink"/>
                </a:solidFill>
                <a:hlinkClick r:id="rId3"/>
              </a:rPr>
              <a:t>https://apps.es.vt.edu/confluence/display/LIBDPLD/Advisory+Council+on+Digital+Collections</a:t>
            </a:r>
            <a:r>
              <a:rPr lang="en"/>
              <a: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2ec9d02388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2ec9d02388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second group is the Digital Collections Implementation Team, abbreviated to the less fun DCIT. This is another, separate team of interdepartmental Library stakeholders that plan and implement the digitization project. They define the schedule and oversee digitization, normalization, metadata, documentation development, and ingest of the project to its final repository. This completes the feedback loop between the Champion and stakeholders, and to ACDC and the Libraries as a whole.</a:t>
            </a:r>
            <a:endParaRPr/>
          </a:p>
          <a:p>
            <a:pPr marL="0" lvl="0" indent="0" algn="l" rtl="0">
              <a:spcBef>
                <a:spcPts val="0"/>
              </a:spcBef>
              <a:spcAft>
                <a:spcPts val="0"/>
              </a:spcAft>
              <a:buNone/>
            </a:pPr>
            <a:endParaRPr/>
          </a:p>
          <a:p>
            <a:pPr marL="0" lvl="0" indent="0" algn="l" rtl="0">
              <a:spcBef>
                <a:spcPts val="0"/>
              </a:spcBef>
              <a:spcAft>
                <a:spcPts val="0"/>
              </a:spcAft>
              <a:buNone/>
            </a:pPr>
            <a:r>
              <a:rPr lang="en"/>
              <a:t>They also do not sing, but may be seen wearing shorts.</a:t>
            </a:r>
            <a:endParaRPr/>
          </a:p>
          <a:p>
            <a:pPr marL="0" lvl="0" indent="0" algn="l" rtl="0">
              <a:spcBef>
                <a:spcPts val="0"/>
              </a:spcBef>
              <a:spcAft>
                <a:spcPts val="0"/>
              </a:spcAft>
              <a:buNone/>
            </a:pPr>
            <a:endParaRPr/>
          </a:p>
          <a:p>
            <a:pPr marL="0" lvl="0" indent="0" algn="l" rtl="0">
              <a:spcBef>
                <a:spcPts val="0"/>
              </a:spcBef>
              <a:spcAft>
                <a:spcPts val="0"/>
              </a:spcAft>
              <a:buNone/>
            </a:pPr>
            <a:r>
              <a:rPr lang="en"/>
              <a:t>More information about DCIT can be found at </a:t>
            </a:r>
            <a:r>
              <a:rPr lang="en" u="sng">
                <a:solidFill>
                  <a:schemeClr val="hlink"/>
                </a:solidFill>
                <a:hlinkClick r:id="rId3"/>
              </a:rPr>
              <a:t>https://apps.es.vt.edu/confluence/display/LIBDPLD/Digital+Collections+Implementation+Team</a:t>
            </a:r>
            <a:r>
              <a:rPr lang="en"/>
              <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2ec9d02388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2ec9d02388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All of this culminates in a Memorandum of Agreement between VTUL and the Holding Institution (the original stakeholder). The MOA was developed by the Digital Imaging Lab in collaboration with DCIT, and reviewed by additional VTUL stakeholders. It was also vetted and approved by the Contract Review Officer in our University Legal office.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MOA outlines all of the communication between parties, project scope, expectations and responsibilities, timelines, copyright, and all that jazz. </a:t>
            </a:r>
            <a:r>
              <a:rPr lang="en-US" dirty="0"/>
              <a:t>Ultimately,</a:t>
            </a:r>
            <a:r>
              <a:rPr lang="en" dirty="0"/>
              <a:t> it’s designed to be flexible and work within the needs and expectations of the Holding Institution.</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A  copy of our MOA is available online at https://</a:t>
            </a:r>
            <a:r>
              <a:rPr lang="en-US" dirty="0" err="1"/>
              <a:t>docs.google.com</a:t>
            </a:r>
            <a:r>
              <a:rPr lang="en-US" dirty="0"/>
              <a:t>/document/d/1cJF1S2uWEgjEsw7P0UMutNEu75awQLjuNjyHFlosppE/edit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2ec9d02388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2ec9d02388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addition to flexibility in how projects are implemented, there is built-in language that is broad enough to cover common relationships we might have with a Holding Institution. To demonstrate, I pulled out some example language in the MOA that protects the Holding Institution explicitly. </a:t>
            </a:r>
            <a:endParaRPr/>
          </a:p>
          <a:p>
            <a:pPr marL="0" lvl="0" indent="0" algn="l" rtl="0">
              <a:spcBef>
                <a:spcPts val="0"/>
              </a:spcBef>
              <a:spcAft>
                <a:spcPts val="0"/>
              </a:spcAft>
              <a:buNone/>
            </a:pPr>
            <a:endParaRPr/>
          </a:p>
          <a:p>
            <a:pPr marL="0" lvl="0" indent="0" algn="l" rtl="0">
              <a:spcBef>
                <a:spcPts val="0"/>
              </a:spcBef>
              <a:spcAft>
                <a:spcPts val="0"/>
              </a:spcAft>
              <a:buNone/>
            </a:pPr>
            <a:r>
              <a:rPr lang="en"/>
              <a:t>We wont do anything without permission, like digitizing unapproved documents or selling or donating content, without express permission from the holding institution. </a:t>
            </a:r>
            <a:r>
              <a:rPr lang="en">
                <a:solidFill>
                  <a:schemeClr val="dk1"/>
                </a:solidFill>
              </a:rPr>
              <a:t>In the Copyright section, which is easily one of the most controversial parts of the MOA for our community, i</a:t>
            </a:r>
            <a:r>
              <a:rPr lang="en"/>
              <a:t>t states that we  reserve the right to have commercial use UNLESS the holding institution doesn’t want to give permission, then we just direct all commercial use requests back to the Holding Institution and don’t engage directly with such requests. The last example is on temporary custodianship, which is in place largely to ensure that any damage occurring at VTUL or while its under our care is covered by VTUL insurance and not left to the Holding Institution.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12ec9d02388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12ec9d0238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Switching gears from workflows, we also developed robust and public digital library policies to build trust internally and externally.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2ec9d02388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2ec9d02388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accomplished this through undergoing a self-audit using CoreTrustSeal metrics.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12ec9d02388_0_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12ec9d02388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Internally, the goal is to create interdepartmental consensus on an approach to handling collections from multiple sources, how they’re handled, and do this through policy development and documentation.</a:t>
            </a:r>
            <a:endParaRPr/>
          </a:p>
          <a:p>
            <a:pPr marL="0" lvl="0" indent="0" algn="l" rtl="0">
              <a:spcBef>
                <a:spcPts val="0"/>
              </a:spcBef>
              <a:spcAft>
                <a:spcPts val="0"/>
              </a:spcAft>
              <a:buNone/>
            </a:pPr>
            <a:endParaRPr/>
          </a:p>
          <a:p>
            <a:pPr marL="0" lvl="0" indent="0" algn="l" rtl="0">
              <a:spcBef>
                <a:spcPts val="0"/>
              </a:spcBef>
              <a:spcAft>
                <a:spcPts val="0"/>
              </a:spcAft>
              <a:buNone/>
            </a:pPr>
            <a:r>
              <a:rPr lang="en">
                <a:solidFill>
                  <a:schemeClr val="dk1"/>
                </a:solidFill>
              </a:rPr>
              <a:t>This is accomplished with a transparent feedback loop between digital preservation, IT Advisory Group, the Systems team, and individual stakeholders, to compromise and publish policies. One example of this was the support we had in developing a Succession Policy from upper administration and we were able to work directly with our Financial Director to have an accurate and agreed upon contingency plan for cessation of funding. Another example was working with our institutional repositories to adapt their Deposit Agreement into one for our digital library.</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And then all of this information is made public on our documentation Confluence page as appropriate.</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31593c8d4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31593c8d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This process had significant impacts on VTUL. We managed to collaboratively design a process for policy and procedure development; we had multiple institutions reviewing our preservation-related policies; our policy could drive software development; we developed internal feedback loops; we were provided a scaffolding for policy development; and we used all of this to advocate for digital library needs.</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31593c8d4b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131593c8d4b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terms of building trust with the communities impacted by these policies, we continue to encourage our Library stakeholders to provide feedback and suggestions on policies and documentation. As previously mentioned, all of the policies are publicly accessible along with some supporting documentation, and each policy shows both the revision history to show the lifespan and note who has contributed, as well as resources used to develop the policies.</a:t>
            </a:r>
            <a:endParaRPr/>
          </a:p>
          <a:p>
            <a:pPr marL="0" lvl="0" indent="0" algn="l" rtl="0">
              <a:spcBef>
                <a:spcPts val="0"/>
              </a:spcBef>
              <a:spcAft>
                <a:spcPts val="0"/>
              </a:spcAft>
              <a:buNone/>
            </a:pPr>
            <a:endParaRPr/>
          </a:p>
          <a:p>
            <a:pPr marL="0" lvl="0" indent="0" algn="l" rtl="0">
              <a:spcBef>
                <a:spcPts val="0"/>
              </a:spcBef>
              <a:spcAft>
                <a:spcPts val="0"/>
              </a:spcAft>
              <a:buNone/>
            </a:pPr>
            <a:r>
              <a:rPr lang="en"/>
              <a:t>The result is that we have created a robust foundation of resources used to guide our digital library work and communicate transparently with all stakeholders internal and external to the Libraries.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2ec9d02388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2ec9d02388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Pandemic obviously, and the challenges we have all faced in trying to do anything–</a:t>
            </a:r>
            <a:endParaRPr>
              <a:solidFill>
                <a:schemeClr val="dk1"/>
              </a:solidFill>
            </a:endParaRPr>
          </a:p>
          <a:p>
            <a:pPr marL="0" lvl="0" indent="0" algn="l" rtl="0">
              <a:spcBef>
                <a:spcPts val="0"/>
              </a:spcBef>
              <a:spcAft>
                <a:spcPts val="0"/>
              </a:spcAft>
              <a:buNone/>
            </a:pPr>
            <a:r>
              <a:rPr lang="en">
                <a:solidFill>
                  <a:schemeClr val="dk1"/>
                </a:solidFill>
              </a:rPr>
              <a:t>–very high attrition among project personnel. </a:t>
            </a:r>
            <a:endParaRPr>
              <a:solidFill>
                <a:schemeClr val="dk1"/>
              </a:solidFill>
            </a:endParaRPr>
          </a:p>
          <a:p>
            <a:pPr marL="0" lvl="0" indent="0" algn="l" rtl="0">
              <a:spcBef>
                <a:spcPts val="0"/>
              </a:spcBef>
              <a:spcAft>
                <a:spcPts val="0"/>
              </a:spcAft>
              <a:buNone/>
            </a:pPr>
            <a:r>
              <a:rPr lang="en">
                <a:solidFill>
                  <a:schemeClr val="dk1"/>
                </a:solidFill>
              </a:rPr>
              <a:t>–Holding on too long to idea of in-person as the only way to do this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Similar challenges to hosting a conference like this. Remote? In-person? Hybrid?</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What’s safe? What level of risk is acceptable?  Different demographic - participants high number or retirees, community elders. Not institutionally funded.</a:t>
            </a:r>
            <a:endParaRPr>
              <a:solidFill>
                <a:schemeClr val="dk1"/>
              </a:solidFill>
            </a:endParaRPr>
          </a:p>
          <a:p>
            <a:pPr marL="0" lvl="0" indent="0" algn="l" rtl="0">
              <a:spcBef>
                <a:spcPts val="0"/>
              </a:spcBef>
              <a:spcAft>
                <a:spcPts val="0"/>
              </a:spcAft>
              <a:buNone/>
            </a:pPr>
            <a:r>
              <a:rPr lang="en"/>
              <a:t>–Redesigned project multiple times while trying to manage effects of all of that.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–Fewer one-on-one engagement because of no site visits</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
              <a:t>Additional challenges due to new layers of administrative bureaucracy. We had planned to use findings from the forum and participant feedback to develop our MOA in lay person’s English to govern partnerships. In a policy change unrelated to our project, University Legal Counsel made a new determination about signatory authority. in the past, we could draft and sign off on digitization partnerships, I was now no longer allowed to sign anything on behalf of the university that was a “contract,” or “memorandum,” or “agreement.” In the new determination, not even my associate dean or dean had signatory authority. </a:t>
            </a:r>
            <a:endParaRPr/>
          </a:p>
          <a:p>
            <a:pPr marL="0" lvl="0" indent="0" algn="l" rtl="0">
              <a:lnSpc>
                <a:spcPct val="105000"/>
              </a:lnSpc>
              <a:spcBef>
                <a:spcPts val="500"/>
              </a:spcBef>
              <a:spcAft>
                <a:spcPts val="0"/>
              </a:spcAft>
              <a:buClr>
                <a:schemeClr val="dk1"/>
              </a:buClr>
              <a:buSzPts val="1100"/>
              <a:buFont typeface="Arial"/>
              <a:buNone/>
            </a:pPr>
            <a:r>
              <a:rPr lang="en">
                <a:solidFill>
                  <a:schemeClr val="dk1"/>
                </a:solidFill>
                <a:latin typeface="Calibri"/>
                <a:ea typeface="Calibri"/>
                <a:cs typeface="Calibri"/>
                <a:sym typeface="Calibri"/>
              </a:rPr>
              <a:t>To address this, the Libraries policy and record manager worked with Legal Counsel to develop a new agreement that can be edited as necessary to engage in new community partnerships. While it was unfortunately developed without any feedback from community partners, it provides structure for conversation as well as a focus for critique and feedback. And we were able to share it with participants . Therefore, while inconvenient, we have made an attempt to leverage this change to support project outcomes. </a:t>
            </a:r>
            <a:endParaRPr>
              <a:solidFill>
                <a:schemeClr val="dk1"/>
              </a:solidFill>
              <a:latin typeface="Calibri"/>
              <a:ea typeface="Calibri"/>
              <a:cs typeface="Calibri"/>
              <a:sym typeface="Calibri"/>
            </a:endParaRPr>
          </a:p>
          <a:p>
            <a:pPr marL="0" lvl="0" indent="0" algn="l" rtl="0">
              <a:lnSpc>
                <a:spcPct val="105000"/>
              </a:lnSpc>
              <a:spcBef>
                <a:spcPts val="500"/>
              </a:spcBef>
              <a:spcAft>
                <a:spcPts val="0"/>
              </a:spcAft>
              <a:buNone/>
            </a:pPr>
            <a:r>
              <a:rPr lang="en">
                <a:solidFill>
                  <a:schemeClr val="dk1"/>
                </a:solidFill>
                <a:latin typeface="Calibri"/>
                <a:ea typeface="Calibri"/>
                <a:cs typeface="Calibri"/>
                <a:sym typeface="Calibri"/>
              </a:rPr>
              <a:t>While the  change was initially disruptive, it was also useful because it provides structure for research participants to analyze and critique. Instead of blue-sky thinking exercises with non-librarians, non-archivists, and non-curators, we could show our processes, procedures, and policies to participants and say “This is what we have. How can we improve it to better work with you?”</a:t>
            </a:r>
            <a:endParaRPr>
              <a:solidFill>
                <a:schemeClr val="dk1"/>
              </a:solidFill>
              <a:latin typeface="Calibri"/>
              <a:ea typeface="Calibri"/>
              <a:cs typeface="Calibri"/>
              <a:sym typeface="Calibri"/>
            </a:endParaRPr>
          </a:p>
          <a:p>
            <a:pPr marL="0" lvl="0" indent="0" algn="l" rtl="0">
              <a:lnSpc>
                <a:spcPct val="105000"/>
              </a:lnSpc>
              <a:spcBef>
                <a:spcPts val="500"/>
              </a:spcBef>
              <a:spcAft>
                <a:spcPts val="0"/>
              </a:spcAft>
              <a:buClr>
                <a:schemeClr val="dk1"/>
              </a:buClr>
              <a:buSzPts val="1100"/>
              <a:buFont typeface="Arial"/>
              <a:buNone/>
            </a:pPr>
            <a:r>
              <a:rPr lang="en">
                <a:solidFill>
                  <a:schemeClr val="dk1"/>
                </a:solidFill>
                <a:latin typeface="Calibri"/>
                <a:ea typeface="Calibri"/>
                <a:cs typeface="Calibri"/>
                <a:sym typeface="Calibri"/>
              </a:rPr>
              <a:t>Addressing things like changes in meeting format, new layers of bureaucracy, reorganization, and attrition as single issues  would have been manageable; indeed most large projects have outcomes that include “lessons learned.” Confronting all of these issues at once while wondering if we’re all going to die was paralyzing and culminated in widespread fatigue and burnout. </a:t>
            </a:r>
            <a:endParaRPr>
              <a:solidFill>
                <a:schemeClr val="dk1"/>
              </a:solidFill>
              <a:latin typeface="Calibri"/>
              <a:ea typeface="Calibri"/>
              <a:cs typeface="Calibri"/>
              <a:sym typeface="Calibri"/>
            </a:endParaRPr>
          </a:p>
          <a:p>
            <a:pPr marL="0" lvl="0" indent="0" algn="l" rtl="0">
              <a:spcBef>
                <a:spcPts val="50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3191b6c243_0_2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g13191b6c243_0_2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Small regional institutions and organizations possess rich cultural heritage collections but lack robust digital infrastructure. This barrier inhibits broader access and use by researchers and the wider public.</a:t>
            </a:r>
            <a:endParaRPr/>
          </a:p>
          <a:p>
            <a:pPr marL="0" lvl="0" indent="0" algn="l" rtl="0">
              <a:lnSpc>
                <a:spcPct val="100000"/>
              </a:lnSpc>
              <a:spcBef>
                <a:spcPts val="0"/>
              </a:spcBef>
              <a:spcAft>
                <a:spcPts val="0"/>
              </a:spcAft>
              <a:buClr>
                <a:schemeClr val="dk1"/>
              </a:buClr>
              <a:buSzPts val="1200"/>
              <a:buFont typeface="Calibri"/>
              <a:buNone/>
            </a:pPr>
            <a:r>
              <a:rPr lang="en"/>
              <a:t>Larger institutions are able to digitize and provide access to such collections, </a:t>
            </a:r>
            <a:r>
              <a:rPr lang="en" b="1"/>
              <a:t>though too often it occurs through physical acquisition, resulting in smaller institutions losing their unique materials</a:t>
            </a:r>
            <a:r>
              <a:rPr lang="en"/>
              <a:t>...</a:t>
            </a:r>
            <a:endParaRPr/>
          </a:p>
          <a:p>
            <a:pPr marL="0" lvl="0" indent="0" algn="l" rtl="0">
              <a:lnSpc>
                <a:spcPct val="100000"/>
              </a:lnSpc>
              <a:spcBef>
                <a:spcPts val="0"/>
              </a:spcBef>
              <a:spcAft>
                <a:spcPts val="0"/>
              </a:spcAft>
              <a:buClr>
                <a:schemeClr val="dk1"/>
              </a:buClr>
              <a:buSzPts val="1200"/>
              <a:buFont typeface="Calibri"/>
              <a:buNone/>
            </a:pPr>
            <a:r>
              <a:rPr lang="en"/>
              <a:t>...While physical collection acquisition will always play a part in collection development, it should not be the only means to provide digital access and preservation services. </a:t>
            </a:r>
            <a:endParaRPr b="0"/>
          </a:p>
          <a:p>
            <a:pPr marL="0" lvl="0" indent="0" algn="l" rtl="0">
              <a:lnSpc>
                <a:spcPct val="100000"/>
              </a:lnSpc>
              <a:spcBef>
                <a:spcPts val="0"/>
              </a:spcBef>
              <a:spcAft>
                <a:spcPts val="0"/>
              </a:spcAft>
              <a:buClr>
                <a:schemeClr val="dk1"/>
              </a:buClr>
              <a:buSzPts val="1200"/>
              <a:buFont typeface="Calibri"/>
              <a:buNone/>
            </a:pPr>
            <a:endParaRPr sz="1200" b="0" i="0" u="none" strike="noStrike">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 sz="1200" b="0" i="0" u="none" strike="noStrike">
                <a:solidFill>
                  <a:schemeClr val="dk1"/>
                </a:solidFill>
                <a:latin typeface="Calibri"/>
                <a:ea typeface="Calibri"/>
                <a:cs typeface="Calibri"/>
                <a:sym typeface="Calibri"/>
              </a:rPr>
              <a:t>Digital repatriation doesn’t fix everything, and it introduces new questions and new problems, but most importantly, it encourages </a:t>
            </a:r>
            <a:r>
              <a:rPr lang="en" sz="1200">
                <a:solidFill>
                  <a:schemeClr val="dk1"/>
                </a:solidFill>
                <a:latin typeface="Calibri"/>
                <a:ea typeface="Calibri"/>
                <a:cs typeface="Calibri"/>
                <a:sym typeface="Calibri"/>
              </a:rPr>
              <a:t>engagement, communication and  trust building</a:t>
            </a:r>
            <a:r>
              <a:rPr lang="en" sz="1200" b="0" i="0" u="none" strike="noStrike">
                <a:solidFill>
                  <a:schemeClr val="dk1"/>
                </a:solidFill>
                <a:latin typeface="Calibri"/>
                <a:ea typeface="Calibri"/>
                <a:cs typeface="Calibri"/>
                <a:sym typeface="Calibri"/>
              </a:rPr>
              <a:t> with the communities that the artifacts c</a:t>
            </a:r>
            <a:r>
              <a:rPr lang="en" sz="1200">
                <a:solidFill>
                  <a:schemeClr val="dk1"/>
                </a:solidFill>
                <a:latin typeface="Calibri"/>
                <a:ea typeface="Calibri"/>
                <a:cs typeface="Calibri"/>
                <a:sym typeface="Calibri"/>
              </a:rPr>
              <a:t>o</a:t>
            </a:r>
            <a:r>
              <a:rPr lang="en" sz="1200" b="0" i="0" u="none" strike="noStrike">
                <a:solidFill>
                  <a:schemeClr val="dk1"/>
                </a:solidFill>
                <a:latin typeface="Calibri"/>
                <a:ea typeface="Calibri"/>
                <a:cs typeface="Calibri"/>
                <a:sym typeface="Calibri"/>
              </a:rPr>
              <a:t>me from</a:t>
            </a:r>
            <a:endParaRPr b="0"/>
          </a:p>
          <a:p>
            <a:pPr marL="0" lvl="0" indent="0" algn="l" rtl="0">
              <a:lnSpc>
                <a:spcPct val="100000"/>
              </a:lnSpc>
              <a:spcBef>
                <a:spcPts val="0"/>
              </a:spcBef>
              <a:spcAft>
                <a:spcPts val="0"/>
              </a:spcAft>
              <a:buSzPts val="1400"/>
              <a:buNone/>
            </a:pPr>
            <a:br>
              <a:rPr lang="en"/>
            </a:br>
            <a:endParaRPr/>
          </a:p>
        </p:txBody>
      </p:sp>
      <p:sp>
        <p:nvSpPr>
          <p:cNvPr id="68" name="Google Shape;68;g13191b6c243_0_26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12ec9d02388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12ec9d02388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3191b6c243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13191b6c243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3191b6c243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g13191b6c243_0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Interviews with these types of people and institutions and themes</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3191b6c243_0_2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3191b6c243_0_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3191b6c243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13191b6c243_0_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[SKIP FOR TIME]</a:t>
            </a:r>
            <a:endParaRPr/>
          </a:p>
          <a:p>
            <a:pPr marL="0" lvl="0" indent="0" algn="l" rtl="0">
              <a:lnSpc>
                <a:spcPct val="100000"/>
              </a:lnSpc>
              <a:spcBef>
                <a:spcPts val="0"/>
              </a:spcBef>
              <a:spcAft>
                <a:spcPts val="0"/>
              </a:spcAft>
              <a:buClr>
                <a:schemeClr val="dk1"/>
              </a:buClr>
              <a:buSzPts val="1200"/>
              <a:buFont typeface="Calibri"/>
              <a:buNone/>
            </a:pPr>
            <a:r>
              <a:rPr lang="en"/>
              <a:t>Protection: hurt/emotion (oral histories), past transgressions (Prohibition), reputation is central  </a:t>
            </a:r>
            <a:endParaRPr/>
          </a:p>
          <a:p>
            <a:pPr marL="0" lvl="0" indent="0" algn="l" rtl="0">
              <a:lnSpc>
                <a:spcPct val="100000"/>
              </a:lnSpc>
              <a:spcBef>
                <a:spcPts val="0"/>
              </a:spcBef>
              <a:spcAft>
                <a:spcPts val="0"/>
              </a:spcAft>
              <a:buClr>
                <a:schemeClr val="dk1"/>
              </a:buClr>
              <a:buSzPts val="1200"/>
              <a:buFont typeface="Calibri"/>
              <a:buNone/>
            </a:pPr>
            <a:r>
              <a:rPr lang="en"/>
              <a:t>A breach in trust can stop people from being able to collect in the future, withdrawal of community support</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Dissemination: Focus on present change through the lens of past change. Desegregation, deindustrialization, transformation of rural over the last half-century raises questions about what future visitation and community discussions about history will look like. Mentioned BLM movement and local people’s feelings about that as informing study of civil rights history…particulary desegregation which multiple participants lived through</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191b6c243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g13191b6c243_0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If you’re interested, you can look at some of the quotes later when the slides are onlin</a:t>
            </a:r>
            <a:endParaRPr/>
          </a:p>
          <a:p>
            <a:pPr marL="0" lvl="0" indent="0" algn="l" rtl="0">
              <a:lnSpc>
                <a:spcPct val="100000"/>
              </a:lnSpc>
              <a:spcBef>
                <a:spcPts val="0"/>
              </a:spcBef>
              <a:spcAft>
                <a:spcPts val="0"/>
              </a:spcAft>
              <a:buClr>
                <a:schemeClr val="dk1"/>
              </a:buClr>
              <a:buSzPts val="1200"/>
              <a:buFont typeface="Calibri"/>
              <a:buNone/>
            </a:pPr>
            <a:r>
              <a:rPr lang="en"/>
              <a:t>There were some difference among communities in what level of access they wanted.</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Some tribal representatives were concerned about some of the more painful oral histories being public.</a:t>
            </a:r>
            <a:endParaRPr/>
          </a:p>
          <a:p>
            <a:pPr marL="0" lvl="0" indent="0" algn="l" rtl="0">
              <a:lnSpc>
                <a:spcPct val="100000"/>
              </a:lnSpc>
              <a:spcBef>
                <a:spcPts val="0"/>
              </a:spcBef>
              <a:spcAft>
                <a:spcPts val="0"/>
              </a:spcAft>
              <a:buClr>
                <a:schemeClr val="dk1"/>
              </a:buClr>
              <a:buSzPts val="1200"/>
              <a:buFont typeface="Calibri"/>
              <a:buNone/>
            </a:pPr>
            <a:r>
              <a:rPr lang="en"/>
              <a:t>I had assumed that some of the African Americans, whom had lived through Jim Crow, would be similarly reticent. They are minorities in rural Virginia. I thought maybe they wouldn’t want to publicly call out their neighbors ancestors. </a:t>
            </a:r>
            <a:endParaRPr/>
          </a:p>
          <a:p>
            <a:pPr marL="0" lvl="0" indent="0" algn="l" rtl="0">
              <a:lnSpc>
                <a:spcPct val="100000"/>
              </a:lnSpc>
              <a:spcBef>
                <a:spcPts val="0"/>
              </a:spcBef>
              <a:spcAft>
                <a:spcPts val="0"/>
              </a:spcAft>
              <a:buClr>
                <a:schemeClr val="dk1"/>
              </a:buClr>
              <a:buSzPts val="1200"/>
              <a:buFont typeface="Calibri"/>
              <a:buNone/>
            </a:pPr>
            <a:r>
              <a:rPr lang="en"/>
              <a:t>On the contrary, they said anyone who had institutional and economic power back then is gone, so even though their white neighbors think BLM is a terrorist org, there is no one to say “don’t talk about racist police profiling in our local history“ and they see value in making it available in particular to a younger black audience</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3191b6c243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13191b6c243_0_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Limited access to archives (hours, volunteers, labor) could be solved with digitization; could facilitate networking with other archives</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Hard to share resources with other similar institutions. Hard for seniors to engage younger generation in archival materials and the associated history.</a:t>
            </a:r>
            <a:endParaRPr/>
          </a:p>
          <a:p>
            <a:pPr marL="0" lvl="0" indent="0" algn="l" rtl="0">
              <a:lnSpc>
                <a:spcPct val="100000"/>
              </a:lnSpc>
              <a:spcBef>
                <a:spcPts val="0"/>
              </a:spcBef>
              <a:spcAft>
                <a:spcPts val="0"/>
              </a:spcAft>
              <a:buClr>
                <a:schemeClr val="dk1"/>
              </a:buClr>
              <a:buSzPts val="1200"/>
              <a:buFont typeface="Calibri"/>
              <a:buNone/>
            </a:pPr>
            <a:r>
              <a:rPr lang="en"/>
              <a:t>Textbooks have prioritized certain narratives, and they continue to do so.</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There has not been the scale or skills or structure to do engage in community archving projects across institutions</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3191b6c243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13191b6c243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Anecdotally, I knew in advance that there were some sentiments that VT is a monolith, that it’s greedy, extractive, engages in partnerships that are not equitable, that it takes peoples stuff and doesn’t give it back, absorbs resources without sharing. Additionally, it;s a historically racist institution, denied access to women and people of color, and historically hasn’t been the most welcoming place for women and people of color</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That’s what I expected to hear. </a:t>
            </a:r>
            <a:endParaRPr/>
          </a:p>
          <a:p>
            <a:pPr marL="0" lvl="0" indent="0" algn="l" rtl="0">
              <a:lnSpc>
                <a:spcPct val="100000"/>
              </a:lnSpc>
              <a:spcBef>
                <a:spcPts val="0"/>
              </a:spcBef>
              <a:spcAft>
                <a:spcPts val="0"/>
              </a:spcAft>
              <a:buClr>
                <a:schemeClr val="dk1"/>
              </a:buClr>
              <a:buSzPts val="1200"/>
              <a:buFont typeface="Calibri"/>
              <a:buNone/>
            </a:pPr>
            <a:r>
              <a:rPr lang="en"/>
              <a:t>Surprisingly, I heard that all institutions have a racist history so the fact that VT has one doesn’t matter to this participant.</a:t>
            </a:r>
            <a:endParaRPr/>
          </a:p>
          <a:p>
            <a:pPr marL="0" lvl="0" indent="0" algn="l" rtl="0">
              <a:lnSpc>
                <a:spcPct val="100000"/>
              </a:lnSpc>
              <a:spcBef>
                <a:spcPts val="0"/>
              </a:spcBef>
              <a:spcAft>
                <a:spcPts val="0"/>
              </a:spcAft>
              <a:buClr>
                <a:schemeClr val="dk1"/>
              </a:buClr>
              <a:buSzPts val="1200"/>
              <a:buFont typeface="Calibri"/>
              <a:buNone/>
            </a:pPr>
            <a:r>
              <a:rPr lang="en"/>
              <a:t>Lots of community members are alumni or fans.</a:t>
            </a:r>
            <a:endParaRPr/>
          </a:p>
          <a:p>
            <a:pPr marL="0" lvl="0" indent="0" algn="l" rtl="0">
              <a:lnSpc>
                <a:spcPct val="100000"/>
              </a:lnSpc>
              <a:spcBef>
                <a:spcPts val="0"/>
              </a:spcBef>
              <a:spcAft>
                <a:spcPts val="0"/>
              </a:spcAft>
              <a:buClr>
                <a:schemeClr val="dk1"/>
              </a:buClr>
              <a:buSzPts val="1200"/>
              <a:buFont typeface="Calibri"/>
              <a:buNone/>
            </a:pPr>
            <a:r>
              <a:rPr lang="en"/>
              <a:t>It has the most resources in the region, it’s local, and its interest in their lived experience confers academic legitimacy as well as a means of exposing historical injustice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13191b6c243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13191b6c243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-Interviewees consistently referenced other people, unrelated to the project, with whom they had worked at Tech and who had built trust with them</a:t>
            </a:r>
            <a:endParaRPr/>
          </a:p>
          <a:p>
            <a:pPr marL="0" lvl="0" indent="0" algn="l" rtl="0">
              <a:lnSpc>
                <a:spcPct val="100000"/>
              </a:lnSpc>
              <a:spcBef>
                <a:spcPts val="0"/>
              </a:spcBef>
              <a:spcAft>
                <a:spcPts val="0"/>
              </a:spcAft>
              <a:buClr>
                <a:schemeClr val="dk1"/>
              </a:buClr>
              <a:buSzPts val="1200"/>
              <a:buFont typeface="Calibri"/>
              <a:buNone/>
            </a:pPr>
            <a:r>
              <a:rPr lang="en"/>
              <a:t>-About half mentioned community clout that Tech had in their communities</a:t>
            </a:r>
            <a:endParaRPr/>
          </a:p>
          <a:p>
            <a:pPr marL="0" lvl="0" indent="0" algn="l" rtl="0">
              <a:lnSpc>
                <a:spcPct val="100000"/>
              </a:lnSpc>
              <a:spcBef>
                <a:spcPts val="0"/>
              </a:spcBef>
              <a:spcAft>
                <a:spcPts val="0"/>
              </a:spcAft>
              <a:buClr>
                <a:schemeClr val="dk1"/>
              </a:buClr>
              <a:buSzPts val="1200"/>
              <a:buFont typeface="Calibri"/>
              <a:buNone/>
            </a:pPr>
            <a:r>
              <a:rPr lang="en"/>
              <a:t>-Virginia Tech as a member of an ecosystem of regional universities (peer institutions vs. regional institutions) </a:t>
            </a:r>
            <a:endParaRPr/>
          </a:p>
          <a:p>
            <a:pPr marL="0" lvl="0" indent="0" algn="l" rtl="0">
              <a:lnSpc>
                <a:spcPct val="100000"/>
              </a:lnSpc>
              <a:spcBef>
                <a:spcPts val="0"/>
              </a:spcBef>
              <a:spcAft>
                <a:spcPts val="0"/>
              </a:spcAft>
              <a:buClr>
                <a:schemeClr val="dk1"/>
              </a:buClr>
              <a:buSzPts val="1200"/>
              <a:buFont typeface="Calibri"/>
              <a:buNone/>
            </a:pPr>
            <a:r>
              <a:rPr lang="en"/>
              <a:t>-Sense that people at Virginia Tech would know how to do things correctly</a:t>
            </a:r>
            <a:endParaRPr/>
          </a:p>
          <a:p>
            <a:pPr marL="0" lvl="0" indent="0" algn="l" rtl="0">
              <a:lnSpc>
                <a:spcPct val="100000"/>
              </a:lnSpc>
              <a:spcBef>
                <a:spcPts val="0"/>
              </a:spcBef>
              <a:spcAft>
                <a:spcPts val="0"/>
              </a:spcAft>
              <a:buClr>
                <a:schemeClr val="dk1"/>
              </a:buClr>
              <a:buSzPts val="1200"/>
              <a:buFont typeface="Calibri"/>
              <a:buNone/>
            </a:pPr>
            <a:endParaRPr/>
          </a:p>
          <a:p>
            <a:pPr marL="0" lvl="0" indent="0" algn="l" rtl="0">
              <a:lnSpc>
                <a:spcPct val="100000"/>
              </a:lnSpc>
              <a:spcBef>
                <a:spcPts val="0"/>
              </a:spcBef>
              <a:spcAft>
                <a:spcPts val="0"/>
              </a:spcAft>
              <a:buClr>
                <a:schemeClr val="dk1"/>
              </a:buClr>
              <a:buSzPts val="1200"/>
              <a:buFont typeface="Calibri"/>
              <a:buNone/>
            </a:pPr>
            <a:r>
              <a:rPr lang="en"/>
              <a:t>I was surprise by this data. </a:t>
            </a:r>
            <a:endParaRPr/>
          </a:p>
          <a:p>
            <a:pPr marL="0" lvl="0" indent="0" algn="l" rtl="0">
              <a:spcBef>
                <a:spcPts val="0"/>
              </a:spcBef>
              <a:spcAft>
                <a:spcPts val="0"/>
              </a:spcAft>
              <a:buClr>
                <a:schemeClr val="dk1"/>
              </a:buClr>
              <a:buSzPts val="1200"/>
              <a:buFont typeface="Calibri"/>
              <a:buNone/>
            </a:pPr>
            <a:r>
              <a:rPr lang="en">
                <a:solidFill>
                  <a:schemeClr val="dk1"/>
                </a:solidFill>
              </a:rPr>
              <a:t>Anecdotally, there is a history of extractive history with professors like myself parachuting in, getting some data, implementing a project, and then flying off to the next project, next book, next grant, or the next job.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12ec9d02388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12ec9d02388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Focus Group dates and topics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2ec9d02388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2ec9d02388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My colleague, Alex Kinnaman will talk today about our digital library infrastructure and our progress in making our systems open and trustworthy.</a:t>
            </a:r>
            <a:endParaRPr/>
          </a:p>
          <a:p>
            <a:pPr marL="0" lvl="0" indent="0" algn="l" rtl="0">
              <a:spcBef>
                <a:spcPts val="0"/>
              </a:spcBef>
              <a:spcAft>
                <a:spcPts val="0"/>
              </a:spcAft>
              <a:buNone/>
            </a:pPr>
            <a:r>
              <a:rPr lang="en"/>
              <a:t>Then I will discuss preliminary findings from our data collection with some regional stakeholders.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13191b6c243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13191b6c243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13191b6c243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13191b6c243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3191b6c243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4" name="Google Shape;384;g13191b6c243_0_2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13191b6c243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13191b6c243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13191b6c24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13191b6c243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13191b6c243_0_4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13191b6c243_0_4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13191b6c24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13191b6c24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13191b6c243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13191b6c243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Temperature check of participants was extremely positive. One person was on the fence. No one was against working with us. Everyone just wanted to move carefully and mindfully.</a:t>
            </a:r>
            <a:endParaRPr/>
          </a:p>
          <a:p>
            <a:pPr marL="0" lvl="0" indent="0" algn="l" rtl="0">
              <a:spcBef>
                <a:spcPts val="0"/>
              </a:spcBef>
              <a:spcAft>
                <a:spcPts val="0"/>
              </a:spcAft>
              <a:buNone/>
            </a:pPr>
            <a:endParaRPr/>
          </a:p>
          <a:p>
            <a:pPr marL="0" lvl="0" indent="0" algn="l" rtl="0">
              <a:spcBef>
                <a:spcPts val="0"/>
              </a:spcBef>
              <a:spcAft>
                <a:spcPts val="0"/>
              </a:spcAft>
              <a:buNone/>
            </a:pPr>
            <a:r>
              <a:rPr lang="en"/>
              <a:t>As we move towards a model for post-custodial archiving and community engagement where all of our documentation and infrastructure is available, we need to be mindful of jargon and academic language, and also need a glossary.</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13191b6c243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13191b6c24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800">
                <a:solidFill>
                  <a:schemeClr val="dk1"/>
                </a:solidFill>
                <a:latin typeface="Calibri"/>
                <a:ea typeface="Calibri"/>
                <a:cs typeface="Calibri"/>
                <a:sym typeface="Calibri"/>
              </a:rPr>
              <a:t>How to move from a grant-funded project with a self-appointed director to an elected committee with bylaws</a:t>
            </a:r>
            <a:endParaRPr sz="1800">
              <a:solidFill>
                <a:srgbClr val="595959"/>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2ec9d02388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12ec9d02388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2ec9d02388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2ec9d02388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Many of you may  be familiar with workflows like this that run various types of projects through your digitization labs. We have designated workflows for content coming in through donations and patron requests, and formal library projects or university-level requests, but when there are community projects that would benefit from being hosted by a larger institution, a formal workflow often doesn’t exist.</a:t>
            </a: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12ec9d02388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12ec9d02388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12ec9d02388_0_1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12ec9d02388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31711b2647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31711b2647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order to build a sustainable model for community based projects, we are approaching our local communities and organizations with three strategies; internal collaboration and community with transparent workflows for digital collections processing and management; repository certification to provide robust, transparent, public documentation and policies; and a targeted forum series to engage in direct communication and discussion with the community we wish to serve.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2ec9d02388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2ec9d02388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ec9d02388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2ec9d02388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the past our digital imaging lab was used by multiple departments but had no central leadership for the lab itself. We hired a Digital Imaging Manager and began developing a more defined workflow for digitization projects coming into the lab. The first part of that is this digital collection proposal form. This proposal form serves as the initial introduction of the project to the Libraries. It requires information about the project, its history and scope, work to date, and resources, and generally helps the LIbraries to understand the potential project, and then helps us to queue projects as they are approved.</a:t>
            </a:r>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2ec9d02388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2ec9d02388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Once the proposal is started it goes through 3 entities; the Project Champion within the Libraries; the Advisory Council on Digital Collections for review; and the Digital Collections Implementation Team for processing.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2ec9d02388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2ec9d02388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First is the Project Champion. This a member of the LIbraries, generally a curator or collection manager, who works between the project proposers and the various Library groups that may be involved. They work with the stakeholders build the proposal and walk it through the proposal revision process with the Advisory Council for Digital Collections, and ensures that stakeholders have a voice throughout the process.</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14" name="Google Shape;14;p2"/>
          <p:cNvPicPr preferRelativeResize="0"/>
          <p:nvPr/>
        </p:nvPicPr>
        <p:blipFill>
          <a:blip r:embed="rId2">
            <a:alphaModFix/>
          </a:blip>
          <a:stretch>
            <a:fillRect/>
          </a:stretch>
        </p:blipFill>
        <p:spPr>
          <a:xfrm>
            <a:off x="80025" y="4456803"/>
            <a:ext cx="1286951" cy="6000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7"/>
        <p:cNvGrpSpPr/>
        <p:nvPr/>
      </p:nvGrpSpPr>
      <p:grpSpPr>
        <a:xfrm>
          <a:off x="0" y="0"/>
          <a:ext cx="0" cy="0"/>
          <a:chOff x="0" y="0"/>
          <a:chExt cx="0" cy="0"/>
        </a:xfrm>
      </p:grpSpPr>
      <p:sp>
        <p:nvSpPr>
          <p:cNvPr id="48" name="Google Shape;48;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9" name="Google Shape;49;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0" name="Google Shape;50;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55" name="Google Shape;55;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56" name="Google Shape;56;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sz="1100"/>
            </a:lvl1pPr>
            <a:lvl2pPr lvl="1" algn="l" rtl="0">
              <a:lnSpc>
                <a:spcPct val="100000"/>
              </a:lnSpc>
              <a:spcBef>
                <a:spcPts val="0"/>
              </a:spcBef>
              <a:spcAft>
                <a:spcPts val="0"/>
              </a:spcAft>
              <a:buSzPts val="1100"/>
              <a:buNone/>
              <a:defRPr sz="1100"/>
            </a:lvl2pPr>
            <a:lvl3pPr lvl="2" algn="l" rtl="0">
              <a:lnSpc>
                <a:spcPct val="100000"/>
              </a:lnSpc>
              <a:spcBef>
                <a:spcPts val="0"/>
              </a:spcBef>
              <a:spcAft>
                <a:spcPts val="0"/>
              </a:spcAft>
              <a:buSzPts val="1100"/>
              <a:buNone/>
              <a:defRPr sz="1100"/>
            </a:lvl3pPr>
            <a:lvl4pPr lvl="3" algn="l" rtl="0">
              <a:lnSpc>
                <a:spcPct val="100000"/>
              </a:lnSpc>
              <a:spcBef>
                <a:spcPts val="0"/>
              </a:spcBef>
              <a:spcAft>
                <a:spcPts val="0"/>
              </a:spcAft>
              <a:buSzPts val="1100"/>
              <a:buNone/>
              <a:defRPr sz="1100"/>
            </a:lvl4pPr>
            <a:lvl5pPr lvl="4" algn="l" rtl="0">
              <a:lnSpc>
                <a:spcPct val="100000"/>
              </a:lnSpc>
              <a:spcBef>
                <a:spcPts val="0"/>
              </a:spcBef>
              <a:spcAft>
                <a:spcPts val="0"/>
              </a:spcAft>
              <a:buSzPts val="1100"/>
              <a:buNone/>
              <a:defRPr sz="1100"/>
            </a:lvl5pPr>
            <a:lvl6pPr lvl="5" algn="l" rtl="0">
              <a:lnSpc>
                <a:spcPct val="100000"/>
              </a:lnSpc>
              <a:spcBef>
                <a:spcPts val="0"/>
              </a:spcBef>
              <a:spcAft>
                <a:spcPts val="0"/>
              </a:spcAft>
              <a:buSzPts val="1100"/>
              <a:buNone/>
              <a:defRPr sz="1100"/>
            </a:lvl6pPr>
            <a:lvl7pPr lvl="6" algn="l" rtl="0">
              <a:lnSpc>
                <a:spcPct val="100000"/>
              </a:lnSpc>
              <a:spcBef>
                <a:spcPts val="0"/>
              </a:spcBef>
              <a:spcAft>
                <a:spcPts val="0"/>
              </a:spcAft>
              <a:buSzPts val="1100"/>
              <a:buNone/>
              <a:defRPr sz="1100"/>
            </a:lvl7pPr>
            <a:lvl8pPr lvl="7" algn="l" rtl="0">
              <a:lnSpc>
                <a:spcPct val="100000"/>
              </a:lnSpc>
              <a:spcBef>
                <a:spcPts val="0"/>
              </a:spcBef>
              <a:spcAft>
                <a:spcPts val="0"/>
              </a:spcAft>
              <a:buSzPts val="1100"/>
              <a:buNone/>
              <a:defRPr sz="1100"/>
            </a:lvl8pPr>
            <a:lvl9pPr lvl="8" algn="l" rtl="0">
              <a:lnSpc>
                <a:spcPct val="100000"/>
              </a:lnSpc>
              <a:spcBef>
                <a:spcPts val="0"/>
              </a:spcBef>
              <a:spcAft>
                <a:spcPts val="0"/>
              </a:spcAft>
              <a:buSzPts val="1100"/>
              <a:buNone/>
              <a:defRPr sz="1100"/>
            </a:lvl9pPr>
          </a:lstStyle>
          <a:p>
            <a:endParaRPr/>
          </a:p>
        </p:txBody>
      </p:sp>
      <p:sp>
        <p:nvSpPr>
          <p:cNvPr id="57" name="Google Shape;57;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sz="1100"/>
            </a:lvl1pPr>
            <a:lvl2pPr lvl="1" algn="l" rtl="0">
              <a:lnSpc>
                <a:spcPct val="100000"/>
              </a:lnSpc>
              <a:spcBef>
                <a:spcPts val="0"/>
              </a:spcBef>
              <a:spcAft>
                <a:spcPts val="0"/>
              </a:spcAft>
              <a:buSzPts val="1100"/>
              <a:buNone/>
              <a:defRPr sz="1100"/>
            </a:lvl2pPr>
            <a:lvl3pPr lvl="2" algn="l" rtl="0">
              <a:lnSpc>
                <a:spcPct val="100000"/>
              </a:lnSpc>
              <a:spcBef>
                <a:spcPts val="0"/>
              </a:spcBef>
              <a:spcAft>
                <a:spcPts val="0"/>
              </a:spcAft>
              <a:buSzPts val="1100"/>
              <a:buNone/>
              <a:defRPr sz="1100"/>
            </a:lvl3pPr>
            <a:lvl4pPr lvl="3" algn="l" rtl="0">
              <a:lnSpc>
                <a:spcPct val="100000"/>
              </a:lnSpc>
              <a:spcBef>
                <a:spcPts val="0"/>
              </a:spcBef>
              <a:spcAft>
                <a:spcPts val="0"/>
              </a:spcAft>
              <a:buSzPts val="1100"/>
              <a:buNone/>
              <a:defRPr sz="1100"/>
            </a:lvl4pPr>
            <a:lvl5pPr lvl="4" algn="l" rtl="0">
              <a:lnSpc>
                <a:spcPct val="100000"/>
              </a:lnSpc>
              <a:spcBef>
                <a:spcPts val="0"/>
              </a:spcBef>
              <a:spcAft>
                <a:spcPts val="0"/>
              </a:spcAft>
              <a:buSzPts val="1100"/>
              <a:buNone/>
              <a:defRPr sz="1100"/>
            </a:lvl5pPr>
            <a:lvl6pPr lvl="5" algn="l" rtl="0">
              <a:lnSpc>
                <a:spcPct val="100000"/>
              </a:lnSpc>
              <a:spcBef>
                <a:spcPts val="0"/>
              </a:spcBef>
              <a:spcAft>
                <a:spcPts val="0"/>
              </a:spcAft>
              <a:buSzPts val="1100"/>
              <a:buNone/>
              <a:defRPr sz="1100"/>
            </a:lvl6pPr>
            <a:lvl7pPr lvl="6" algn="l" rtl="0">
              <a:lnSpc>
                <a:spcPct val="100000"/>
              </a:lnSpc>
              <a:spcBef>
                <a:spcPts val="0"/>
              </a:spcBef>
              <a:spcAft>
                <a:spcPts val="0"/>
              </a:spcAft>
              <a:buSzPts val="1100"/>
              <a:buNone/>
              <a:defRPr sz="1100"/>
            </a:lvl7pPr>
            <a:lvl8pPr lvl="7" algn="l" rtl="0">
              <a:lnSpc>
                <a:spcPct val="100000"/>
              </a:lnSpc>
              <a:spcBef>
                <a:spcPts val="0"/>
              </a:spcBef>
              <a:spcAft>
                <a:spcPts val="0"/>
              </a:spcAft>
              <a:buSzPts val="1100"/>
              <a:buNone/>
              <a:defRPr sz="1100"/>
            </a:lvl8pPr>
            <a:lvl9pPr lvl="8" algn="l" rtl="0">
              <a:lnSpc>
                <a:spcPct val="100000"/>
              </a:lnSpc>
              <a:spcBef>
                <a:spcPts val="0"/>
              </a:spcBef>
              <a:spcAft>
                <a:spcPts val="0"/>
              </a:spcAft>
              <a:buSzPts val="1100"/>
              <a:buNone/>
              <a:defRPr sz="1100"/>
            </a:lvl9pPr>
          </a:lstStyle>
          <a:p>
            <a:endParaRPr/>
          </a:p>
        </p:txBody>
      </p:sp>
      <p:sp>
        <p:nvSpPr>
          <p:cNvPr id="58" name="Google Shape;58;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3" name="Google Shape;43;p9"/>
          <p:cNvPicPr preferRelativeResize="0"/>
          <p:nvPr/>
        </p:nvPicPr>
        <p:blipFill>
          <a:blip r:embed="rId2">
            <a:alphaModFix/>
          </a:blip>
          <a:stretch>
            <a:fillRect/>
          </a:stretch>
        </p:blipFill>
        <p:spPr>
          <a:xfrm>
            <a:off x="80025" y="4456803"/>
            <a:ext cx="1286951" cy="60002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4"/>
        <p:cNvGrpSpPr/>
        <p:nvPr/>
      </p:nvGrpSpPr>
      <p:grpSpPr>
        <a:xfrm>
          <a:off x="0" y="0"/>
          <a:ext cx="0" cy="0"/>
          <a:chOff x="0" y="0"/>
          <a:chExt cx="0" cy="0"/>
        </a:xfrm>
      </p:grpSpPr>
      <p:sp>
        <p:nvSpPr>
          <p:cNvPr id="45" name="Google Shape;45;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6" name="Google Shape;46;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Calibri"/>
              <a:buChar char="●"/>
              <a:defRPr sz="1800">
                <a:solidFill>
                  <a:schemeClr val="dk2"/>
                </a:solidFill>
                <a:latin typeface="Calibri"/>
                <a:ea typeface="Calibri"/>
                <a:cs typeface="Calibri"/>
                <a:sym typeface="Calibri"/>
              </a:defRPr>
            </a:lvl1pPr>
            <a:lvl2pPr marL="914400" lvl="1" indent="-317500">
              <a:lnSpc>
                <a:spcPct val="115000"/>
              </a:lnSpc>
              <a:spcBef>
                <a:spcPts val="0"/>
              </a:spcBef>
              <a:spcAft>
                <a:spcPts val="0"/>
              </a:spcAft>
              <a:buClr>
                <a:schemeClr val="dk2"/>
              </a:buClr>
              <a:buSzPts val="1400"/>
              <a:buFont typeface="Calibri"/>
              <a:buChar char="○"/>
              <a:defRPr>
                <a:solidFill>
                  <a:schemeClr val="dk2"/>
                </a:solidFill>
                <a:latin typeface="Calibri"/>
                <a:ea typeface="Calibri"/>
                <a:cs typeface="Calibri"/>
                <a:sym typeface="Calibri"/>
              </a:defRPr>
            </a:lvl2pPr>
            <a:lvl3pPr marL="1371600" lvl="2" indent="-317500">
              <a:lnSpc>
                <a:spcPct val="115000"/>
              </a:lnSpc>
              <a:spcBef>
                <a:spcPts val="0"/>
              </a:spcBef>
              <a:spcAft>
                <a:spcPts val="0"/>
              </a:spcAft>
              <a:buClr>
                <a:schemeClr val="dk2"/>
              </a:buClr>
              <a:buSzPts val="1400"/>
              <a:buFont typeface="Calibri"/>
              <a:buChar char="■"/>
              <a:defRPr>
                <a:solidFill>
                  <a:schemeClr val="dk2"/>
                </a:solidFill>
                <a:latin typeface="Calibri"/>
                <a:ea typeface="Calibri"/>
                <a:cs typeface="Calibri"/>
                <a:sym typeface="Calibri"/>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1"/>
          <p:cNvSpPr txBox="1"/>
          <p:nvPr/>
        </p:nvSpPr>
        <p:spPr>
          <a:xfrm>
            <a:off x="2514600" y="4703625"/>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1200">
                <a:solidFill>
                  <a:srgbClr val="888888"/>
                </a:solidFill>
                <a:latin typeface="Calibri"/>
                <a:ea typeface="Calibri"/>
                <a:cs typeface="Calibri"/>
                <a:sym typeface="Calibri"/>
              </a:rPr>
              <a:t>Open Repositories 2022</a:t>
            </a:r>
            <a:endParaRPr sz="120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pps.es.vt.edu/confluence/display/LIBDPLD/Advisory+Council+on+Digital+Collections"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hyperlink" Target="https://apps.es.vt.edu/confluence/display/LIBDPLD/Digital+Collections+Implementation+Tea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document/d/1cJF1S2uWEgjEsw7P0UMutNEu75awQLjuNjyHFlosppE/edit"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apps.es.vt.edu/confluence/display/LIBDPLD/Digital+Library+Policy+and+Documentation"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sas.upenn.edu/dpic/Drum/Welcome/VirtualMuseum"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www.imls.gov/grants/awarded/lg-15-19-0137-19" TargetMode="External"/><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mailto:nfhall@vt.edu" TargetMode="External"/><Relationship Id="rId2" Type="http://schemas.openxmlformats.org/officeDocument/2006/relationships/notesSlide" Target="../notesSlides/notesSlide41.xml"/><Relationship Id="rId1" Type="http://schemas.openxmlformats.org/officeDocument/2006/relationships/slideLayout" Target="../slideLayouts/slideLayout8.xml"/><Relationship Id="rId4" Type="http://schemas.openxmlformats.org/officeDocument/2006/relationships/hyperlink" Target="mailto:alexk93@vt.edu"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docs.google.com/document/d/1eAyEl6HPvigRyFxoH3t9Kb90AtSRWLSboF9Wbfd_Zjc/edit?usp=sharing"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311700" y="744575"/>
            <a:ext cx="8520600" cy="2432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Building Trustworthy Digital Community Archives </a:t>
            </a:r>
            <a:endParaRPr/>
          </a:p>
          <a:p>
            <a:pPr marL="0" lvl="0" indent="0" algn="ctr" rtl="0">
              <a:spcBef>
                <a:spcPts val="0"/>
              </a:spcBef>
              <a:spcAft>
                <a:spcPts val="0"/>
              </a:spcAft>
              <a:buNone/>
            </a:pPr>
            <a:r>
              <a:rPr lang="en"/>
              <a:t>at Virginia Tech</a:t>
            </a:r>
            <a:endParaRPr/>
          </a:p>
        </p:txBody>
      </p:sp>
      <p:sp>
        <p:nvSpPr>
          <p:cNvPr id="64" name="Google Shape;64;p14"/>
          <p:cNvSpPr txBox="1">
            <a:spLocks noGrp="1"/>
          </p:cNvSpPr>
          <p:nvPr>
            <p:ph type="subTitle" idx="1"/>
          </p:nvPr>
        </p:nvSpPr>
        <p:spPr>
          <a:xfrm>
            <a:off x="311700" y="3286525"/>
            <a:ext cx="8520600" cy="792600"/>
          </a:xfrm>
          <a:prstGeom prst="rect">
            <a:avLst/>
          </a:prstGeom>
        </p:spPr>
        <p:txBody>
          <a:bodyPr spcFirstLastPara="1" wrap="square" lIns="91425" tIns="91425" rIns="91425" bIns="91425" anchor="t" anchorCtr="0">
            <a:normAutofit fontScale="85000" lnSpcReduction="20000"/>
          </a:bodyPr>
          <a:lstStyle/>
          <a:p>
            <a:pPr marL="0" lvl="0" indent="0" algn="ctr" rtl="0">
              <a:spcBef>
                <a:spcPts val="0"/>
              </a:spcBef>
              <a:spcAft>
                <a:spcPts val="0"/>
              </a:spcAft>
              <a:buNone/>
            </a:pPr>
            <a:r>
              <a:rPr lang="en"/>
              <a:t>Nathan Hall, Ph.D. &amp; Alex Kinnaman</a:t>
            </a:r>
            <a:endParaRPr/>
          </a:p>
          <a:p>
            <a:pPr marL="0" lvl="0" indent="0" algn="ctr" rtl="0">
              <a:spcBef>
                <a:spcPts val="0"/>
              </a:spcBef>
              <a:spcAft>
                <a:spcPts val="0"/>
              </a:spcAft>
              <a:buNone/>
            </a:pPr>
            <a:r>
              <a:rPr lang="en"/>
              <a:t>Virginia Tech University Libraries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Advisory Council for Digital Collections (</a:t>
            </a:r>
            <a:r>
              <a:rPr lang="en" u="sng">
                <a:solidFill>
                  <a:schemeClr val="hlink"/>
                </a:solidFill>
                <a:hlinkClick r:id="rId3"/>
              </a:rPr>
              <a:t>ACDC</a:t>
            </a:r>
            <a:r>
              <a:rPr lang="en"/>
              <a:t>)</a:t>
            </a:r>
            <a:endParaRPr/>
          </a:p>
        </p:txBody>
      </p:sp>
      <p:sp>
        <p:nvSpPr>
          <p:cNvPr id="168" name="Google Shape;168;p23"/>
          <p:cNvSpPr txBox="1">
            <a:spLocks noGrp="1"/>
          </p:cNvSpPr>
          <p:nvPr>
            <p:ph type="body" idx="1"/>
          </p:nvPr>
        </p:nvSpPr>
        <p:spPr>
          <a:xfrm>
            <a:off x="311700" y="1152475"/>
            <a:ext cx="51705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Team of interdepartmental Library stakeholders </a:t>
            </a:r>
            <a:endParaRPr/>
          </a:p>
          <a:p>
            <a:pPr marL="457200" lvl="0" indent="-342900" algn="l" rtl="0">
              <a:spcBef>
                <a:spcPts val="0"/>
              </a:spcBef>
              <a:spcAft>
                <a:spcPts val="0"/>
              </a:spcAft>
              <a:buSzPts val="1800"/>
              <a:buChar char="●"/>
            </a:pPr>
            <a:r>
              <a:rPr lang="en"/>
              <a:t>Reviews and assesses proposals</a:t>
            </a:r>
            <a:endParaRPr/>
          </a:p>
          <a:p>
            <a:pPr marL="457200" lvl="0" indent="-342900" algn="l" rtl="0">
              <a:spcBef>
                <a:spcPts val="0"/>
              </a:spcBef>
              <a:spcAft>
                <a:spcPts val="0"/>
              </a:spcAft>
              <a:buSzPts val="1800"/>
              <a:buChar char="●"/>
            </a:pPr>
            <a:r>
              <a:rPr lang="en"/>
              <a:t>Engages with the Project Champion to clarify scope and purpose</a:t>
            </a:r>
            <a:endParaRPr/>
          </a:p>
          <a:p>
            <a:pPr marL="457200" lvl="0" indent="-342900" algn="l" rtl="0">
              <a:spcBef>
                <a:spcPts val="0"/>
              </a:spcBef>
              <a:spcAft>
                <a:spcPts val="0"/>
              </a:spcAft>
              <a:buSzPts val="1800"/>
              <a:buChar char="●"/>
            </a:pPr>
            <a:r>
              <a:rPr lang="en"/>
              <a:t>Prioritizes approved project proposals</a:t>
            </a:r>
            <a:endParaRPr/>
          </a:p>
          <a:p>
            <a:pPr marL="457200" lvl="0" indent="-342900" algn="l" rtl="0">
              <a:spcBef>
                <a:spcPts val="0"/>
              </a:spcBef>
              <a:spcAft>
                <a:spcPts val="0"/>
              </a:spcAft>
              <a:buSzPts val="1800"/>
              <a:buChar char="●"/>
            </a:pPr>
            <a:r>
              <a:rPr lang="en"/>
              <a:t>Communicates with DCIT and Project Champion</a:t>
            </a:r>
            <a:endParaRPr/>
          </a:p>
          <a:p>
            <a:pPr marL="457200" lvl="0" indent="-342900" algn="l" rtl="0">
              <a:spcBef>
                <a:spcPts val="0"/>
              </a:spcBef>
              <a:spcAft>
                <a:spcPts val="0"/>
              </a:spcAft>
              <a:buSzPts val="1800"/>
              <a:buChar char="●"/>
            </a:pPr>
            <a:r>
              <a:rPr lang="en"/>
              <a:t>Does not sing or wear shorts</a:t>
            </a:r>
            <a:endParaRPr/>
          </a:p>
        </p:txBody>
      </p:sp>
      <p:sp>
        <p:nvSpPr>
          <p:cNvPr id="169" name="Google Shape;169;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pic>
        <p:nvPicPr>
          <p:cNvPr id="170" name="Google Shape;170;p23" title="AC/DC band logo"/>
          <p:cNvPicPr preferRelativeResize="0"/>
          <p:nvPr/>
        </p:nvPicPr>
        <p:blipFill>
          <a:blip r:embed="rId4">
            <a:alphaModFix/>
          </a:blip>
          <a:stretch>
            <a:fillRect/>
          </a:stretch>
        </p:blipFill>
        <p:spPr>
          <a:xfrm>
            <a:off x="7334711" y="3788325"/>
            <a:ext cx="1809290" cy="1017725"/>
          </a:xfrm>
          <a:prstGeom prst="rect">
            <a:avLst/>
          </a:prstGeom>
          <a:noFill/>
          <a:ln>
            <a:noFill/>
          </a:ln>
        </p:spPr>
      </p:pic>
      <p:sp>
        <p:nvSpPr>
          <p:cNvPr id="171" name="Google Shape;171;p23"/>
          <p:cNvSpPr txBox="1"/>
          <p:nvPr/>
        </p:nvSpPr>
        <p:spPr>
          <a:xfrm>
            <a:off x="0" y="4568875"/>
            <a:ext cx="66834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2"/>
                </a:solidFill>
                <a:latin typeface="Calibri"/>
                <a:ea typeface="Calibri"/>
                <a:cs typeface="Calibri"/>
                <a:sym typeface="Calibri"/>
              </a:rPr>
              <a:t>Image source: https://www.iheart.com/content/2020-08-25-acdcs-angus-young-explains-why-he-cant-stand-still-onstage/</a:t>
            </a:r>
            <a:endParaRPr sz="1000">
              <a:solidFill>
                <a:schemeClr val="dk2"/>
              </a:solidFill>
              <a:latin typeface="Calibri"/>
              <a:ea typeface="Calibri"/>
              <a:cs typeface="Calibri"/>
              <a:sym typeface="Calibri"/>
            </a:endParaRPr>
          </a:p>
          <a:p>
            <a:pPr marL="0" lvl="0" indent="0" algn="l" rtl="0">
              <a:spcBef>
                <a:spcPts val="0"/>
              </a:spcBef>
              <a:spcAft>
                <a:spcPts val="0"/>
              </a:spcAft>
              <a:buNone/>
            </a:pPr>
            <a:r>
              <a:rPr lang="en" sz="1000">
                <a:solidFill>
                  <a:schemeClr val="dk2"/>
                </a:solidFill>
                <a:latin typeface="Calibri"/>
                <a:ea typeface="Calibri"/>
                <a:cs typeface="Calibri"/>
                <a:sym typeface="Calibri"/>
              </a:rPr>
              <a:t>Logo source: https://1000logos.net/acdc-logo/</a:t>
            </a:r>
            <a:endParaRPr sz="1000">
              <a:solidFill>
                <a:schemeClr val="dk2"/>
              </a:solidFill>
              <a:latin typeface="Calibri"/>
              <a:ea typeface="Calibri"/>
              <a:cs typeface="Calibri"/>
              <a:sym typeface="Calibri"/>
            </a:endParaRPr>
          </a:p>
        </p:txBody>
      </p:sp>
      <p:sp>
        <p:nvSpPr>
          <p:cNvPr id="172" name="Google Shape;172;p23"/>
          <p:cNvSpPr/>
          <p:nvPr/>
        </p:nvSpPr>
        <p:spPr>
          <a:xfrm>
            <a:off x="5862150" y="3398550"/>
            <a:ext cx="1221600" cy="841800"/>
          </a:xfrm>
          <a:prstGeom prst="cloudCallout">
            <a:avLst>
              <a:gd name="adj1" fmla="val 68498"/>
              <a:gd name="adj2" fmla="val 48744"/>
            </a:avLst>
          </a:prstGeom>
          <a:solidFill>
            <a:schemeClr val="lt2"/>
          </a:solidFill>
          <a:ln w="952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dk2"/>
                </a:solidFill>
                <a:latin typeface="Courier New"/>
                <a:ea typeface="Courier New"/>
                <a:cs typeface="Courier New"/>
                <a:sym typeface="Courier New"/>
              </a:rPr>
              <a:t>Not that one! </a:t>
            </a:r>
            <a:endParaRPr sz="1200">
              <a:solidFill>
                <a:schemeClr val="dk2"/>
              </a:solidFill>
              <a:latin typeface="Courier New"/>
              <a:ea typeface="Courier New"/>
              <a:cs typeface="Courier New"/>
              <a:sym typeface="Courier New"/>
            </a:endParaRPr>
          </a:p>
        </p:txBody>
      </p:sp>
      <p:pic>
        <p:nvPicPr>
          <p:cNvPr id="173" name="Google Shape;173;p23" title="Angus Young"/>
          <p:cNvPicPr preferRelativeResize="0"/>
          <p:nvPr/>
        </p:nvPicPr>
        <p:blipFill>
          <a:blip r:embed="rId5">
            <a:alphaModFix/>
          </a:blip>
          <a:stretch>
            <a:fillRect/>
          </a:stretch>
        </p:blipFill>
        <p:spPr>
          <a:xfrm>
            <a:off x="7224030" y="869150"/>
            <a:ext cx="1919974" cy="2919176"/>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Digital Collections Implementation Team (</a:t>
            </a:r>
            <a:r>
              <a:rPr lang="en" u="sng">
                <a:solidFill>
                  <a:schemeClr val="hlink"/>
                </a:solidFill>
                <a:hlinkClick r:id="rId3"/>
              </a:rPr>
              <a:t>DCIT</a:t>
            </a:r>
            <a:r>
              <a:rPr lang="en"/>
              <a:t>)</a:t>
            </a:r>
            <a:endParaRPr/>
          </a:p>
        </p:txBody>
      </p:sp>
      <p:sp>
        <p:nvSpPr>
          <p:cNvPr id="179" name="Google Shape;179;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Another team of interdepartmental Library stakeholders </a:t>
            </a:r>
            <a:endParaRPr/>
          </a:p>
          <a:p>
            <a:pPr marL="457200" lvl="0" indent="-342900" algn="l" rtl="0">
              <a:spcBef>
                <a:spcPts val="0"/>
              </a:spcBef>
              <a:spcAft>
                <a:spcPts val="0"/>
              </a:spcAft>
              <a:buSzPts val="1800"/>
              <a:buChar char="●"/>
            </a:pPr>
            <a:r>
              <a:rPr lang="en"/>
              <a:t>Assess project feasibility and scheduling</a:t>
            </a:r>
            <a:endParaRPr/>
          </a:p>
          <a:p>
            <a:pPr marL="457200" lvl="0" indent="-342900" algn="l" rtl="0">
              <a:spcBef>
                <a:spcPts val="0"/>
              </a:spcBef>
              <a:spcAft>
                <a:spcPts val="0"/>
              </a:spcAft>
              <a:buSzPts val="1800"/>
              <a:buChar char="●"/>
            </a:pPr>
            <a:r>
              <a:rPr lang="en"/>
              <a:t>Monitors project implementation</a:t>
            </a:r>
            <a:endParaRPr/>
          </a:p>
          <a:p>
            <a:pPr marL="914400" lvl="1" indent="-317500" algn="l" rtl="0">
              <a:spcBef>
                <a:spcPts val="0"/>
              </a:spcBef>
              <a:spcAft>
                <a:spcPts val="0"/>
              </a:spcAft>
              <a:buSzPts val="1400"/>
              <a:buChar char="○"/>
            </a:pPr>
            <a:r>
              <a:rPr lang="en"/>
              <a:t>Including digitization, data normalization, metadata management, documentation development, and ingest</a:t>
            </a:r>
            <a:endParaRPr/>
          </a:p>
          <a:p>
            <a:pPr marL="457200" lvl="0" indent="-342900" algn="l" rtl="0">
              <a:spcBef>
                <a:spcPts val="0"/>
              </a:spcBef>
              <a:spcAft>
                <a:spcPts val="0"/>
              </a:spcAft>
              <a:buSzPts val="1800"/>
              <a:buChar char="●"/>
            </a:pPr>
            <a:r>
              <a:rPr lang="en"/>
              <a:t>Reports back out to the Champion and University Libraries on progress</a:t>
            </a:r>
            <a:endParaRPr/>
          </a:p>
          <a:p>
            <a:pPr marL="457200" lvl="0" indent="-342900" algn="l" rtl="0">
              <a:spcBef>
                <a:spcPts val="0"/>
              </a:spcBef>
              <a:spcAft>
                <a:spcPts val="0"/>
              </a:spcAft>
              <a:buSzPts val="1800"/>
              <a:buChar char="●"/>
            </a:pPr>
            <a:r>
              <a:rPr lang="en"/>
              <a:t>Also does not sing, but may wear shorts</a:t>
            </a:r>
            <a:endParaRPr/>
          </a:p>
        </p:txBody>
      </p:sp>
      <p:sp>
        <p:nvSpPr>
          <p:cNvPr id="180" name="Google Shape;180;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Culminates into a Memorandum of Agreement</a:t>
            </a:r>
            <a:endParaRPr/>
          </a:p>
        </p:txBody>
      </p:sp>
      <p:sp>
        <p:nvSpPr>
          <p:cNvPr id="186" name="Google Shape;186;p25"/>
          <p:cNvSpPr txBox="1">
            <a:spLocks noGrp="1"/>
          </p:cNvSpPr>
          <p:nvPr>
            <p:ph type="body" idx="1"/>
          </p:nvPr>
        </p:nvSpPr>
        <p:spPr>
          <a:xfrm>
            <a:off x="311700" y="1152475"/>
            <a:ext cx="8520600" cy="2173800"/>
          </a:xfrm>
          <a:prstGeom prst="rect">
            <a:avLst/>
          </a:prstGeom>
        </p:spPr>
        <p:txBody>
          <a:bodyPr spcFirstLastPara="1" wrap="square" lIns="91425" tIns="91425" rIns="91425" bIns="91425" anchor="t" anchorCtr="0">
            <a:normAutofit fontScale="92500" lnSpcReduction="10000"/>
          </a:bodyPr>
          <a:lstStyle/>
          <a:p>
            <a:pPr marL="457200" lvl="0" indent="-342900" algn="l" rtl="0">
              <a:spcBef>
                <a:spcPts val="0"/>
              </a:spcBef>
              <a:spcAft>
                <a:spcPts val="0"/>
              </a:spcAft>
              <a:buSzPts val="1800"/>
              <a:buChar char="●"/>
            </a:pPr>
            <a:r>
              <a:rPr lang="en" dirty="0"/>
              <a:t>Developed by the Digital Imaging Lab and the Digital Collections Implementation Team</a:t>
            </a:r>
            <a:endParaRPr dirty="0"/>
          </a:p>
          <a:p>
            <a:pPr marL="457200" lvl="0" indent="-342900" algn="l" rtl="0">
              <a:spcBef>
                <a:spcPts val="0"/>
              </a:spcBef>
              <a:spcAft>
                <a:spcPts val="0"/>
              </a:spcAft>
              <a:buSzPts val="1800"/>
              <a:buChar char="●"/>
            </a:pPr>
            <a:r>
              <a:rPr lang="en" dirty="0"/>
              <a:t>Reviewed by VTUL stakeholders</a:t>
            </a:r>
            <a:endParaRPr dirty="0"/>
          </a:p>
          <a:p>
            <a:pPr marL="457200" lvl="0" indent="-342900" algn="l" rtl="0">
              <a:spcBef>
                <a:spcPts val="0"/>
              </a:spcBef>
              <a:spcAft>
                <a:spcPts val="0"/>
              </a:spcAft>
              <a:buSzPts val="1800"/>
              <a:buChar char="●"/>
            </a:pPr>
            <a:r>
              <a:rPr lang="en" dirty="0"/>
              <a:t>Reviewed and approved by the Contract Review Officer in Virginia Tech University Legal as of January 2022</a:t>
            </a:r>
            <a:endParaRPr dirty="0"/>
          </a:p>
          <a:p>
            <a:pPr marL="457200" lvl="0" indent="-342900" algn="l" rtl="0">
              <a:spcBef>
                <a:spcPts val="0"/>
              </a:spcBef>
              <a:spcAft>
                <a:spcPts val="0"/>
              </a:spcAft>
              <a:buSzPts val="1800"/>
              <a:buChar char="●"/>
            </a:pPr>
            <a:r>
              <a:rPr lang="en" dirty="0"/>
              <a:t>Outlines communication, project scope, copyright and ownership, timeline of work</a:t>
            </a:r>
            <a:endParaRPr dirty="0"/>
          </a:p>
          <a:p>
            <a:pPr marL="457200" lvl="0" indent="-342900" algn="l" rtl="0">
              <a:spcBef>
                <a:spcPts val="0"/>
              </a:spcBef>
              <a:spcAft>
                <a:spcPts val="0"/>
              </a:spcAft>
              <a:buSzPts val="1800"/>
              <a:buChar char="●"/>
            </a:pPr>
            <a:r>
              <a:rPr lang="en" dirty="0"/>
              <a:t>Designed to be flexible</a:t>
            </a:r>
          </a:p>
          <a:p>
            <a:pPr marL="457200" lvl="0" indent="-342900" algn="l" rtl="0">
              <a:spcBef>
                <a:spcPts val="0"/>
              </a:spcBef>
              <a:spcAft>
                <a:spcPts val="0"/>
              </a:spcAft>
              <a:buSzPts val="1800"/>
              <a:buChar char="●"/>
            </a:pPr>
            <a:r>
              <a:rPr lang="en" dirty="0"/>
              <a:t>See a copy of our MOA </a:t>
            </a:r>
            <a:r>
              <a:rPr lang="en" dirty="0">
                <a:hlinkClick r:id="rId3"/>
              </a:rPr>
              <a:t>here</a:t>
            </a:r>
            <a:endParaRPr dirty="0"/>
          </a:p>
        </p:txBody>
      </p:sp>
      <p:sp>
        <p:nvSpPr>
          <p:cNvPr id="187" name="Google Shape;18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pic>
        <p:nvPicPr>
          <p:cNvPr id="188" name="Google Shape;188;p25"/>
          <p:cNvPicPr preferRelativeResize="0"/>
          <p:nvPr/>
        </p:nvPicPr>
        <p:blipFill rotWithShape="1">
          <a:blip r:embed="rId4">
            <a:alphaModFix/>
          </a:blip>
          <a:srcRect t="16219"/>
          <a:stretch/>
        </p:blipFill>
        <p:spPr>
          <a:xfrm>
            <a:off x="1560500" y="3326275"/>
            <a:ext cx="6023000" cy="178674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Example MOA Language Protecting Holding Institution</a:t>
            </a:r>
            <a:endParaRPr/>
          </a:p>
          <a:p>
            <a:pPr marL="0" lvl="0" indent="0" algn="l" rtl="0">
              <a:spcBef>
                <a:spcPts val="0"/>
              </a:spcBef>
              <a:spcAft>
                <a:spcPts val="0"/>
              </a:spcAft>
              <a:buNone/>
            </a:pPr>
            <a:endParaRPr/>
          </a:p>
        </p:txBody>
      </p:sp>
      <p:sp>
        <p:nvSpPr>
          <p:cNvPr id="194" name="Google Shape;194;p26"/>
          <p:cNvSpPr txBox="1">
            <a:spLocks noGrp="1"/>
          </p:cNvSpPr>
          <p:nvPr>
            <p:ph type="body" idx="1"/>
          </p:nvPr>
        </p:nvSpPr>
        <p:spPr>
          <a:xfrm>
            <a:off x="311700" y="1017725"/>
            <a:ext cx="6628500" cy="9213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1200"/>
              </a:spcAft>
              <a:buNone/>
            </a:pPr>
            <a:r>
              <a:rPr lang="en" sz="1400" i="1">
                <a:latin typeface="Arial"/>
                <a:ea typeface="Arial"/>
                <a:cs typeface="Arial"/>
                <a:sym typeface="Arial"/>
              </a:rPr>
              <a:t>“VTUL will not digitize documents that the Holding Institution chooses not to send to VTUL or include in onsite digitization. [...] VTUL agrees not to sell, donate, or deposit the Materials, including digital files or copies, at any other institution.</a:t>
            </a:r>
            <a:endParaRPr sz="1400" i="1">
              <a:latin typeface="Arial"/>
              <a:ea typeface="Arial"/>
              <a:cs typeface="Arial"/>
              <a:sym typeface="Arial"/>
            </a:endParaRPr>
          </a:p>
        </p:txBody>
      </p:sp>
      <p:sp>
        <p:nvSpPr>
          <p:cNvPr id="195" name="Google Shape;195;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
        <p:nvSpPr>
          <p:cNvPr id="196" name="Google Shape;196;p26"/>
          <p:cNvSpPr txBox="1"/>
          <p:nvPr/>
        </p:nvSpPr>
        <p:spPr>
          <a:xfrm>
            <a:off x="311700" y="1939025"/>
            <a:ext cx="6741300" cy="163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chemeClr val="dk1"/>
              </a:buClr>
              <a:buSzPts val="1100"/>
              <a:buFont typeface="Arial"/>
              <a:buNone/>
            </a:pPr>
            <a:r>
              <a:rPr lang="en" i="1">
                <a:solidFill>
                  <a:schemeClr val="dk2"/>
                </a:solidFill>
              </a:rPr>
              <a:t>“To provide access copies for commercial use without permission from the Holding Institution. If the Holding Institution notifies VTUL it does not have permission to provide copies for commercial use, VTUL will direct any parties asking for commercial this use will be directed to the Holding Institution for permission, and if the Holding Institution grants permission is granted, VTUL will supply the requested digital materials.”</a:t>
            </a:r>
            <a:endParaRPr>
              <a:latin typeface="Calibri"/>
              <a:ea typeface="Calibri"/>
              <a:cs typeface="Calibri"/>
              <a:sym typeface="Calibri"/>
            </a:endParaRPr>
          </a:p>
        </p:txBody>
      </p:sp>
      <p:sp>
        <p:nvSpPr>
          <p:cNvPr id="197" name="Google Shape;197;p26"/>
          <p:cNvSpPr txBox="1"/>
          <p:nvPr/>
        </p:nvSpPr>
        <p:spPr>
          <a:xfrm>
            <a:off x="311700" y="3578225"/>
            <a:ext cx="6628500" cy="163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i="1">
                <a:solidFill>
                  <a:schemeClr val="dk2"/>
                </a:solidFill>
              </a:rPr>
              <a:t>“Any intentional change to the condition (for example, removal from/destruction of a permanent housing or removal of metal) is subject to approval by the Holding Institution. All scanning technicians will review the safe handling guidelines and material handling training established by VTUL prior to digitization.  In the event of unintentional or accidental damage, VTUL will work with the Holding Institution on a mutually agreed upon solution.”</a:t>
            </a:r>
            <a:endParaRPr>
              <a:latin typeface="Calibri"/>
              <a:ea typeface="Calibri"/>
              <a:cs typeface="Calibri"/>
              <a:sym typeface="Calibri"/>
            </a:endParaRPr>
          </a:p>
        </p:txBody>
      </p:sp>
      <p:sp>
        <p:nvSpPr>
          <p:cNvPr id="198" name="Google Shape;198;p26"/>
          <p:cNvSpPr txBox="1"/>
          <p:nvPr/>
        </p:nvSpPr>
        <p:spPr>
          <a:xfrm>
            <a:off x="6981200" y="1062713"/>
            <a:ext cx="21627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t>VTUL won’t do anything without express permission</a:t>
            </a:r>
            <a:endParaRPr b="1"/>
          </a:p>
        </p:txBody>
      </p:sp>
      <p:sp>
        <p:nvSpPr>
          <p:cNvPr id="199" name="Google Shape;199;p26"/>
          <p:cNvSpPr txBox="1"/>
          <p:nvPr/>
        </p:nvSpPr>
        <p:spPr>
          <a:xfrm>
            <a:off x="6981200" y="2212775"/>
            <a:ext cx="21627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t>VTUL will direct all commercial use requests back to Holding Institution</a:t>
            </a:r>
            <a:endParaRPr b="1"/>
          </a:p>
        </p:txBody>
      </p:sp>
      <p:sp>
        <p:nvSpPr>
          <p:cNvPr id="200" name="Google Shape;200;p26"/>
          <p:cNvSpPr txBox="1"/>
          <p:nvPr/>
        </p:nvSpPr>
        <p:spPr>
          <a:xfrm>
            <a:off x="6981200" y="3831925"/>
            <a:ext cx="21627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t>Any damage occurring at VTUL is covered by VTUL insurance</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Building Trust with CoreTrust</a:t>
            </a:r>
            <a:endParaRPr/>
          </a:p>
        </p:txBody>
      </p:sp>
      <p:sp>
        <p:nvSpPr>
          <p:cNvPr id="206" name="Google Shape;20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CoreTrust Seal: Brief Overview</a:t>
            </a:r>
            <a:endParaRPr/>
          </a:p>
        </p:txBody>
      </p:sp>
      <p:sp>
        <p:nvSpPr>
          <p:cNvPr id="212" name="Google Shape;21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
        <p:nvSpPr>
          <p:cNvPr id="213" name="Google Shape;213;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Purpose: basic certification that may be followed by nestor Seal and TDR</a:t>
            </a:r>
            <a:endParaRPr/>
          </a:p>
          <a:p>
            <a:pPr marL="457200" lvl="0" indent="-342900" algn="l" rtl="0">
              <a:spcBef>
                <a:spcPts val="0"/>
              </a:spcBef>
              <a:spcAft>
                <a:spcPts val="0"/>
              </a:spcAft>
              <a:buSzPts val="1800"/>
              <a:buChar char="●"/>
            </a:pPr>
            <a:r>
              <a:rPr lang="en"/>
              <a:t>Well-suited for self-audits</a:t>
            </a:r>
            <a:endParaRPr/>
          </a:p>
          <a:p>
            <a:pPr marL="457200" lvl="0" indent="-342900" algn="l" rtl="0">
              <a:spcBef>
                <a:spcPts val="0"/>
              </a:spcBef>
              <a:spcAft>
                <a:spcPts val="0"/>
              </a:spcAft>
              <a:buSzPts val="1800"/>
              <a:buChar char="●"/>
            </a:pPr>
            <a:r>
              <a:rPr lang="en"/>
              <a:t>Audience: All ranges of practicing preservationists; international</a:t>
            </a:r>
            <a:endParaRPr/>
          </a:p>
          <a:p>
            <a:pPr marL="457200" lvl="0" indent="-342900" algn="l" rtl="0">
              <a:spcBef>
                <a:spcPts val="0"/>
              </a:spcBef>
              <a:spcAft>
                <a:spcPts val="0"/>
              </a:spcAft>
              <a:buSzPts val="1800"/>
              <a:buChar char="●"/>
            </a:pPr>
            <a:r>
              <a:rPr lang="en"/>
              <a:t>Authority: CoreTrustSeal Board and Reviewers</a:t>
            </a:r>
            <a:endParaRPr/>
          </a:p>
          <a:p>
            <a:pPr marL="457200" lvl="0" indent="-342900" algn="l" rtl="0">
              <a:spcBef>
                <a:spcPts val="0"/>
              </a:spcBef>
              <a:spcAft>
                <a:spcPts val="0"/>
              </a:spcAft>
              <a:buSzPts val="1800"/>
              <a:buChar char="●"/>
            </a:pPr>
            <a:r>
              <a:rPr lang="en"/>
              <a:t>17 Requirements</a:t>
            </a:r>
            <a:endParaRPr/>
          </a:p>
          <a:p>
            <a:pPr marL="0" lvl="0" indent="0" algn="l" rtl="0">
              <a:spcBef>
                <a:spcPts val="1200"/>
              </a:spcBef>
              <a:spcAft>
                <a:spcPts val="1200"/>
              </a:spcAft>
              <a:buNone/>
            </a:pPr>
            <a:endParaRPr/>
          </a:p>
        </p:txBody>
      </p:sp>
      <p:pic>
        <p:nvPicPr>
          <p:cNvPr id="214" name="Google Shape;214;p28" title="CoreTrustSeal logo"/>
          <p:cNvPicPr preferRelativeResize="0"/>
          <p:nvPr/>
        </p:nvPicPr>
        <p:blipFill>
          <a:blip r:embed="rId3">
            <a:alphaModFix/>
          </a:blip>
          <a:stretch>
            <a:fillRect/>
          </a:stretch>
        </p:blipFill>
        <p:spPr>
          <a:xfrm>
            <a:off x="3898350" y="3315927"/>
            <a:ext cx="1347300" cy="1347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Building Trust Internally</a:t>
            </a:r>
            <a:endParaRPr/>
          </a:p>
        </p:txBody>
      </p:sp>
      <p:sp>
        <p:nvSpPr>
          <p:cNvPr id="220" name="Google Shape;220;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Create interdepartmental consensus the approach to digital imaging lab processes through policy development and documentation</a:t>
            </a:r>
            <a:endParaRPr/>
          </a:p>
          <a:p>
            <a:pPr marL="457200" lvl="0" indent="-342900" algn="l" rtl="0">
              <a:spcBef>
                <a:spcPts val="1200"/>
              </a:spcBef>
              <a:spcAft>
                <a:spcPts val="0"/>
              </a:spcAft>
              <a:buSzPts val="1800"/>
              <a:buChar char="●"/>
            </a:pPr>
            <a:r>
              <a:rPr lang="en"/>
              <a:t>Digital Library policies, supporting documentation, workflow documentation, and software and code</a:t>
            </a:r>
            <a:endParaRPr/>
          </a:p>
          <a:p>
            <a:pPr marL="457200" lvl="0" indent="-342900" algn="l" rtl="0">
              <a:spcBef>
                <a:spcPts val="0"/>
              </a:spcBef>
              <a:spcAft>
                <a:spcPts val="0"/>
              </a:spcAft>
              <a:buSzPts val="1800"/>
              <a:buChar char="●"/>
            </a:pPr>
            <a:r>
              <a:rPr lang="en"/>
              <a:t>Gathering people to develop shared mission</a:t>
            </a:r>
            <a:endParaRPr/>
          </a:p>
          <a:p>
            <a:pPr marL="457200" lvl="0" indent="-342900" algn="l" rtl="0">
              <a:spcBef>
                <a:spcPts val="0"/>
              </a:spcBef>
              <a:spcAft>
                <a:spcPts val="0"/>
              </a:spcAft>
              <a:buSzPts val="1800"/>
              <a:buChar char="●"/>
            </a:pPr>
            <a:r>
              <a:rPr lang="en"/>
              <a:t>Feedback loop between IT Advisory Group, Systems, and individual stakeholders </a:t>
            </a:r>
            <a:endParaRPr/>
          </a:p>
          <a:p>
            <a:pPr marL="914400" lvl="1" indent="-317500" algn="l" rtl="0">
              <a:spcBef>
                <a:spcPts val="0"/>
              </a:spcBef>
              <a:spcAft>
                <a:spcPts val="0"/>
              </a:spcAft>
              <a:buSzPts val="1400"/>
              <a:buChar char="○"/>
            </a:pPr>
            <a:r>
              <a:rPr lang="en"/>
              <a:t>Example: Succession planning directly with Financial Director</a:t>
            </a:r>
            <a:endParaRPr/>
          </a:p>
          <a:p>
            <a:pPr marL="914400" lvl="1" indent="-317500" algn="l" rtl="0">
              <a:spcBef>
                <a:spcPts val="0"/>
              </a:spcBef>
              <a:spcAft>
                <a:spcPts val="0"/>
              </a:spcAft>
              <a:buSzPts val="1400"/>
              <a:buChar char="○"/>
            </a:pPr>
            <a:r>
              <a:rPr lang="en"/>
              <a:t>Example: Deposit Agreement based on current institutional repository documentation</a:t>
            </a:r>
            <a:endParaRPr/>
          </a:p>
          <a:p>
            <a:pPr marL="457200" lvl="0" indent="-342900" algn="l" rtl="0">
              <a:spcBef>
                <a:spcPts val="0"/>
              </a:spcBef>
              <a:spcAft>
                <a:spcPts val="0"/>
              </a:spcAft>
              <a:buSzPts val="1800"/>
              <a:buChar char="●"/>
            </a:pPr>
            <a:r>
              <a:rPr lang="en"/>
              <a:t>Make it all public as appropriate</a:t>
            </a:r>
            <a:endParaRPr/>
          </a:p>
        </p:txBody>
      </p:sp>
      <p:sp>
        <p:nvSpPr>
          <p:cNvPr id="221" name="Google Shape;221;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Impact on VTUL</a:t>
            </a:r>
            <a:endParaRPr/>
          </a:p>
        </p:txBody>
      </p:sp>
      <p:sp>
        <p:nvSpPr>
          <p:cNvPr id="227" name="Google Shape;227;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eriod"/>
            </a:pPr>
            <a:r>
              <a:rPr lang="en"/>
              <a:t>Collaborative policy and procedure process and gathering people to develop shared mission </a:t>
            </a:r>
            <a:endParaRPr/>
          </a:p>
          <a:p>
            <a:pPr marL="457200" lvl="0" indent="-342900" algn="l" rtl="0">
              <a:spcBef>
                <a:spcPts val="0"/>
              </a:spcBef>
              <a:spcAft>
                <a:spcPts val="0"/>
              </a:spcAft>
              <a:buSzPts val="1800"/>
              <a:buAutoNum type="arabicPeriod"/>
            </a:pPr>
            <a:r>
              <a:rPr lang="en"/>
              <a:t>Multiple institutions reviewing preservation-related policies</a:t>
            </a:r>
            <a:endParaRPr/>
          </a:p>
          <a:p>
            <a:pPr marL="457200" lvl="0" indent="-342900" algn="l" rtl="0">
              <a:spcBef>
                <a:spcPts val="0"/>
              </a:spcBef>
              <a:spcAft>
                <a:spcPts val="0"/>
              </a:spcAft>
              <a:buSzPts val="1800"/>
              <a:buAutoNum type="arabicPeriod"/>
            </a:pPr>
            <a:r>
              <a:rPr lang="en"/>
              <a:t>Policy development driving software development</a:t>
            </a:r>
            <a:endParaRPr/>
          </a:p>
          <a:p>
            <a:pPr marL="457200" lvl="0" indent="-342900" algn="l" rtl="0">
              <a:spcBef>
                <a:spcPts val="0"/>
              </a:spcBef>
              <a:spcAft>
                <a:spcPts val="0"/>
              </a:spcAft>
              <a:buSzPts val="1800"/>
              <a:buAutoNum type="arabicPeriod"/>
            </a:pPr>
            <a:r>
              <a:rPr lang="en"/>
              <a:t>Internal collaboration and feedback loop </a:t>
            </a:r>
            <a:endParaRPr/>
          </a:p>
          <a:p>
            <a:pPr marL="457200" lvl="0" indent="-342900" algn="l" rtl="0">
              <a:spcBef>
                <a:spcPts val="0"/>
              </a:spcBef>
              <a:spcAft>
                <a:spcPts val="0"/>
              </a:spcAft>
              <a:buSzPts val="1800"/>
              <a:buAutoNum type="arabicPeriod"/>
            </a:pPr>
            <a:r>
              <a:rPr lang="en"/>
              <a:t>Scaffolding/framework for policy development leading to robust policies</a:t>
            </a:r>
            <a:endParaRPr/>
          </a:p>
          <a:p>
            <a:pPr marL="457200" lvl="0" indent="-342900" algn="l" rtl="0">
              <a:spcBef>
                <a:spcPts val="0"/>
              </a:spcBef>
              <a:spcAft>
                <a:spcPts val="0"/>
              </a:spcAft>
              <a:buSzPts val="1800"/>
              <a:buAutoNum type="arabicPeriod"/>
            </a:pPr>
            <a:r>
              <a:rPr lang="en"/>
              <a:t>Advocacy tool</a:t>
            </a:r>
            <a:endParaRPr/>
          </a:p>
          <a:p>
            <a:pPr marL="0" lvl="0" indent="0" algn="l" rtl="0">
              <a:spcBef>
                <a:spcPts val="1200"/>
              </a:spcBef>
              <a:spcAft>
                <a:spcPts val="1200"/>
              </a:spcAft>
              <a:buNone/>
            </a:pPr>
            <a:endParaRPr/>
          </a:p>
        </p:txBody>
      </p:sp>
      <p:sp>
        <p:nvSpPr>
          <p:cNvPr id="228" name="Google Shape;228;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Transparency &amp; Trust in our Communities</a:t>
            </a:r>
            <a:endParaRPr/>
          </a:p>
        </p:txBody>
      </p:sp>
      <p:sp>
        <p:nvSpPr>
          <p:cNvPr id="234" name="Google Shape;234;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457200" lvl="0" indent="-342900" algn="l" rtl="0">
              <a:spcBef>
                <a:spcPts val="0"/>
              </a:spcBef>
              <a:spcAft>
                <a:spcPts val="0"/>
              </a:spcAft>
              <a:buSzPts val="1800"/>
              <a:buChar char="●"/>
            </a:pPr>
            <a:r>
              <a:rPr lang="en"/>
              <a:t>Encouraging ongoing feedback loop with Library stakeholders</a:t>
            </a:r>
            <a:endParaRPr/>
          </a:p>
          <a:p>
            <a:pPr marL="457200" lvl="0" indent="-342900" algn="l" rtl="0">
              <a:spcBef>
                <a:spcPts val="0"/>
              </a:spcBef>
              <a:spcAft>
                <a:spcPts val="0"/>
              </a:spcAft>
              <a:buSzPts val="1800"/>
              <a:buChar char="●"/>
            </a:pPr>
            <a:r>
              <a:rPr lang="en"/>
              <a:t>Make all policy and appropriate documentation publicly accessible</a:t>
            </a:r>
            <a:endParaRPr/>
          </a:p>
          <a:p>
            <a:pPr marL="457200" lvl="0" indent="-342900" algn="l" rtl="0">
              <a:spcBef>
                <a:spcPts val="0"/>
              </a:spcBef>
              <a:spcAft>
                <a:spcPts val="0"/>
              </a:spcAft>
              <a:buSzPts val="1800"/>
              <a:buChar char="●"/>
            </a:pPr>
            <a:r>
              <a:rPr lang="en"/>
              <a:t>Show revision history on each policy</a:t>
            </a:r>
            <a:endParaRPr/>
          </a:p>
          <a:p>
            <a:pPr marL="457200" lvl="0" indent="-342900" algn="l" rtl="0">
              <a:spcBef>
                <a:spcPts val="0"/>
              </a:spcBef>
              <a:spcAft>
                <a:spcPts val="0"/>
              </a:spcAft>
              <a:buSzPts val="1800"/>
              <a:buChar char="●"/>
            </a:pPr>
            <a:r>
              <a:rPr lang="en"/>
              <a:t>Cite resources used to develop policy</a:t>
            </a:r>
            <a:endParaRPr/>
          </a:p>
          <a:p>
            <a:pPr marL="0" lvl="0" indent="0" algn="l" rtl="0">
              <a:spcBef>
                <a:spcPts val="1200"/>
              </a:spcBef>
              <a:spcAft>
                <a:spcPts val="0"/>
              </a:spcAft>
              <a:buNone/>
            </a:pPr>
            <a:endParaRPr/>
          </a:p>
          <a:p>
            <a:pPr marL="457200" lvl="0" indent="-342900" algn="l" rtl="0">
              <a:spcBef>
                <a:spcPts val="1200"/>
              </a:spcBef>
              <a:spcAft>
                <a:spcPts val="0"/>
              </a:spcAft>
              <a:buSzPts val="1800"/>
              <a:buChar char="➔"/>
            </a:pPr>
            <a:r>
              <a:rPr lang="en"/>
              <a:t>Create a robust foundation of resources used to guide our digital library work and communicate transparently with all stakeholders internal and external to the Libraries</a:t>
            </a:r>
            <a:endParaRPr/>
          </a:p>
          <a:p>
            <a:pPr marL="457200" lvl="0" indent="0" algn="l" rtl="0">
              <a:spcBef>
                <a:spcPts val="1200"/>
              </a:spcBef>
              <a:spcAft>
                <a:spcPts val="1200"/>
              </a:spcAft>
              <a:buNone/>
            </a:pPr>
            <a:r>
              <a:rPr lang="en" u="sng">
                <a:solidFill>
                  <a:schemeClr val="hlink"/>
                </a:solidFill>
                <a:hlinkClick r:id="rId3"/>
              </a:rPr>
              <a:t>https://apps.es.vt.edu/confluence/display/LIBDPLD/Digital+Library+Policy+and+Documentation</a:t>
            </a:r>
            <a:r>
              <a:rPr lang="en"/>
              <a:t> </a:t>
            </a:r>
            <a:endParaRPr/>
          </a:p>
        </p:txBody>
      </p:sp>
      <p:sp>
        <p:nvSpPr>
          <p:cNvPr id="235" name="Google Shape;235;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2"/>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Challenges</a:t>
            </a:r>
            <a:endParaRPr/>
          </a:p>
        </p:txBody>
      </p:sp>
      <p:sp>
        <p:nvSpPr>
          <p:cNvPr id="241" name="Google Shape;241;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Digital Repatriation</a:t>
            </a:r>
            <a:endParaRPr/>
          </a:p>
        </p:txBody>
      </p:sp>
      <p:sp>
        <p:nvSpPr>
          <p:cNvPr id="71" name="Google Shape;71;p15"/>
          <p:cNvSpPr txBox="1">
            <a:spLocks noGrp="1"/>
          </p:cNvSpPr>
          <p:nvPr>
            <p:ph type="body" idx="1"/>
          </p:nvPr>
        </p:nvSpPr>
        <p:spPr>
          <a:xfrm>
            <a:off x="628649" y="1953039"/>
            <a:ext cx="7886700" cy="1972800"/>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3000"/>
              <a:buNone/>
            </a:pPr>
            <a:r>
              <a:rPr lang="en" sz="3000" i="1"/>
              <a:t>The return of digitized cultural heritage items to the communities from which they originated.</a:t>
            </a:r>
            <a:endParaRPr/>
          </a:p>
        </p:txBody>
      </p:sp>
      <p:sp>
        <p:nvSpPr>
          <p:cNvPr id="72" name="Google Shape;72;p15"/>
          <p:cNvSpPr/>
          <p:nvPr/>
        </p:nvSpPr>
        <p:spPr>
          <a:xfrm>
            <a:off x="3005550" y="3201050"/>
            <a:ext cx="5680200" cy="2769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sng" strike="noStrike" cap="none">
                <a:solidFill>
                  <a:srgbClr val="0097A7"/>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https://www.sas.upenn.edu/dpic/Drum/Welcome/VirtualMuseum</a:t>
            </a:r>
            <a:endParaRPr sz="1400" b="0" i="0" u="none" strike="noStrike" cap="none">
              <a:solidFill>
                <a:schemeClr val="dk1"/>
              </a:solidFill>
              <a:latin typeface="Calibri"/>
              <a:ea typeface="Calibri"/>
              <a:cs typeface="Calibri"/>
              <a:sym typeface="Calibri"/>
            </a:endParaRPr>
          </a:p>
        </p:txBody>
      </p:sp>
      <p:sp>
        <p:nvSpPr>
          <p:cNvPr id="73" name="Google Shape;73;p15"/>
          <p:cNvSpPr/>
          <p:nvPr/>
        </p:nvSpPr>
        <p:spPr>
          <a:xfrm>
            <a:off x="4482913" y="2433251"/>
            <a:ext cx="178200" cy="2769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 </a:t>
            </a:r>
            <a:endParaRPr sz="1400" b="0" i="0" u="none" strike="noStrike" cap="none">
              <a:solidFill>
                <a:schemeClr val="dk1"/>
              </a:solidFill>
              <a:latin typeface="Calibri"/>
              <a:ea typeface="Calibri"/>
              <a:cs typeface="Calibri"/>
              <a:sym typeface="Calibri"/>
            </a:endParaRPr>
          </a:p>
        </p:txBody>
      </p:sp>
      <p:sp>
        <p:nvSpPr>
          <p:cNvPr id="74" name="Google Shape;74;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p>
            <a:pPr marL="0" lvl="0" indent="0" algn="r" rtl="0">
              <a:lnSpc>
                <a:spcPct val="100000"/>
              </a:lnSpc>
              <a:spcBef>
                <a:spcPts val="0"/>
              </a:spcBef>
              <a:spcAft>
                <a:spcPts val="0"/>
              </a:spcAft>
              <a:buSzPts val="900"/>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Findings &amp; Lessons</a:t>
            </a:r>
            <a:endParaRPr/>
          </a:p>
        </p:txBody>
      </p:sp>
      <p:sp>
        <p:nvSpPr>
          <p:cNvPr id="247" name="Google Shape;247;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320"/>
              <a:t>Engagement with Stakeholders</a:t>
            </a:r>
            <a:endParaRPr sz="3320"/>
          </a:p>
        </p:txBody>
      </p:sp>
      <p:sp>
        <p:nvSpPr>
          <p:cNvPr id="253" name="Google Shape;253;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0" algn="l" rtl="0">
              <a:lnSpc>
                <a:spcPct val="90000"/>
              </a:lnSpc>
              <a:spcBef>
                <a:spcPts val="0"/>
              </a:spcBef>
              <a:spcAft>
                <a:spcPts val="0"/>
              </a:spcAft>
              <a:buNone/>
            </a:pPr>
            <a:endParaRPr sz="2800">
              <a:solidFill>
                <a:schemeClr val="dk1"/>
              </a:solidFill>
            </a:endParaRPr>
          </a:p>
          <a:p>
            <a:pPr marL="457200" lvl="0" indent="-406400" algn="l" rtl="0">
              <a:lnSpc>
                <a:spcPct val="90000"/>
              </a:lnSpc>
              <a:spcBef>
                <a:spcPts val="0"/>
              </a:spcBef>
              <a:spcAft>
                <a:spcPts val="0"/>
              </a:spcAft>
              <a:buClr>
                <a:schemeClr val="dk1"/>
              </a:buClr>
              <a:buSzPts val="2800"/>
              <a:buFont typeface="Arial"/>
              <a:buChar char="•"/>
            </a:pPr>
            <a:r>
              <a:rPr lang="en" sz="2800">
                <a:solidFill>
                  <a:schemeClr val="dk1"/>
                </a:solidFill>
              </a:rPr>
              <a:t>Site visits</a:t>
            </a:r>
            <a:endParaRPr sz="2800">
              <a:solidFill>
                <a:schemeClr val="dk1"/>
              </a:solidFill>
            </a:endParaRPr>
          </a:p>
          <a:p>
            <a:pPr marL="0" lvl="0" indent="0" algn="l" rtl="0">
              <a:lnSpc>
                <a:spcPct val="90000"/>
              </a:lnSpc>
              <a:spcBef>
                <a:spcPts val="0"/>
              </a:spcBef>
              <a:spcAft>
                <a:spcPts val="0"/>
              </a:spcAft>
              <a:buNone/>
            </a:pPr>
            <a:endParaRPr sz="2800">
              <a:solidFill>
                <a:schemeClr val="dk1"/>
              </a:solidFill>
            </a:endParaRPr>
          </a:p>
          <a:p>
            <a:pPr marL="457200" lvl="0" indent="-406400" algn="l" rtl="0">
              <a:lnSpc>
                <a:spcPct val="90000"/>
              </a:lnSpc>
              <a:spcBef>
                <a:spcPts val="1000"/>
              </a:spcBef>
              <a:spcAft>
                <a:spcPts val="0"/>
              </a:spcAft>
              <a:buClr>
                <a:schemeClr val="dk1"/>
              </a:buClr>
              <a:buSzPts val="2800"/>
              <a:buFont typeface="Arial"/>
              <a:buChar char="•"/>
            </a:pPr>
            <a:r>
              <a:rPr lang="en" sz="2800">
                <a:solidFill>
                  <a:schemeClr val="dk1"/>
                </a:solidFill>
              </a:rPr>
              <a:t>Interviews</a:t>
            </a:r>
            <a:endParaRPr sz="2800">
              <a:solidFill>
                <a:schemeClr val="dk1"/>
              </a:solidFill>
            </a:endParaRPr>
          </a:p>
          <a:p>
            <a:pPr marL="0" lvl="0" indent="0" algn="l" rtl="0">
              <a:lnSpc>
                <a:spcPct val="90000"/>
              </a:lnSpc>
              <a:spcBef>
                <a:spcPts val="1000"/>
              </a:spcBef>
              <a:spcAft>
                <a:spcPts val="0"/>
              </a:spcAft>
              <a:buNone/>
            </a:pPr>
            <a:endParaRPr sz="2800">
              <a:solidFill>
                <a:schemeClr val="dk1"/>
              </a:solidFill>
            </a:endParaRPr>
          </a:p>
          <a:p>
            <a:pPr marL="457200" lvl="0" indent="-406400" algn="l" rtl="0">
              <a:lnSpc>
                <a:spcPct val="90000"/>
              </a:lnSpc>
              <a:spcBef>
                <a:spcPts val="1000"/>
              </a:spcBef>
              <a:spcAft>
                <a:spcPts val="0"/>
              </a:spcAft>
              <a:buClr>
                <a:schemeClr val="dk1"/>
              </a:buClr>
              <a:buSzPts val="2800"/>
              <a:buFont typeface="Arial"/>
              <a:buChar char="•"/>
            </a:pPr>
            <a:r>
              <a:rPr lang="en" sz="2800">
                <a:solidFill>
                  <a:schemeClr val="dk1"/>
                </a:solidFill>
              </a:rPr>
              <a:t>Focus groups </a:t>
            </a:r>
            <a:endParaRPr sz="2800"/>
          </a:p>
        </p:txBody>
      </p:sp>
      <p:sp>
        <p:nvSpPr>
          <p:cNvPr id="254" name="Google Shape;254;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5"/>
          <p:cNvSpPr txBox="1">
            <a:spLocks noGrp="1"/>
          </p:cNvSpPr>
          <p:nvPr>
            <p:ph type="title"/>
          </p:nvPr>
        </p:nvSpPr>
        <p:spPr>
          <a:xfrm>
            <a:off x="107100" y="344825"/>
            <a:ext cx="8929800" cy="6450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2400"/>
              <a:buFont typeface="Calibri"/>
              <a:buNone/>
            </a:pPr>
            <a:r>
              <a:rPr lang="en" sz="3300"/>
              <a:t>Participants</a:t>
            </a:r>
            <a:endParaRPr sz="3300"/>
          </a:p>
        </p:txBody>
      </p:sp>
      <p:sp>
        <p:nvSpPr>
          <p:cNvPr id="260" name="Google Shape;260;p35"/>
          <p:cNvSpPr txBox="1">
            <a:spLocks noGrp="1"/>
          </p:cNvSpPr>
          <p:nvPr>
            <p:ph type="body" idx="1"/>
          </p:nvPr>
        </p:nvSpPr>
        <p:spPr>
          <a:xfrm>
            <a:off x="311700" y="996300"/>
            <a:ext cx="8432400" cy="3651900"/>
          </a:xfrm>
          <a:prstGeom prst="rect">
            <a:avLst/>
          </a:prstGeom>
          <a:noFill/>
          <a:ln>
            <a:noFill/>
          </a:ln>
        </p:spPr>
        <p:txBody>
          <a:bodyPr spcFirstLastPara="1" wrap="square" lIns="91425" tIns="91425" rIns="91425" bIns="91425" anchor="t" anchorCtr="0">
            <a:noAutofit/>
          </a:bodyPr>
          <a:lstStyle/>
          <a:p>
            <a:pPr marL="457200" lvl="0" indent="-368300" algn="l" rtl="0">
              <a:lnSpc>
                <a:spcPct val="90000"/>
              </a:lnSpc>
              <a:spcBef>
                <a:spcPts val="0"/>
              </a:spcBef>
              <a:spcAft>
                <a:spcPts val="0"/>
              </a:spcAft>
              <a:buClr>
                <a:schemeClr val="dk1"/>
              </a:buClr>
              <a:buSzPts val="2200"/>
              <a:buChar char="●"/>
            </a:pPr>
            <a:r>
              <a:rPr lang="en" sz="2200">
                <a:solidFill>
                  <a:schemeClr val="dk1"/>
                </a:solidFill>
              </a:rPr>
              <a:t>Tribal Nations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African-American school archives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Historical societies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Regional history museums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Community centers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Educational outreach nonprofits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Environmental activist network</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Rural public libraries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Archivists</a:t>
            </a:r>
            <a:endParaRPr sz="2200">
              <a:solidFill>
                <a:schemeClr val="dk1"/>
              </a:solidFill>
            </a:endParaRPr>
          </a:p>
          <a:p>
            <a:pPr marL="457200" lvl="0" indent="-368300" algn="l" rtl="0">
              <a:lnSpc>
                <a:spcPct val="90000"/>
              </a:lnSpc>
              <a:spcBef>
                <a:spcPts val="0"/>
              </a:spcBef>
              <a:spcAft>
                <a:spcPts val="0"/>
              </a:spcAft>
              <a:buClr>
                <a:schemeClr val="dk1"/>
              </a:buClr>
              <a:buSzPts val="2200"/>
              <a:buChar char="●"/>
            </a:pPr>
            <a:r>
              <a:rPr lang="en" sz="2200">
                <a:solidFill>
                  <a:schemeClr val="dk1"/>
                </a:solidFill>
              </a:rPr>
              <a:t>Civic government</a:t>
            </a:r>
            <a:endParaRPr sz="220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Participants’ Interests</a:t>
            </a:r>
            <a:endParaRPr sz="3300"/>
          </a:p>
        </p:txBody>
      </p:sp>
      <p:sp>
        <p:nvSpPr>
          <p:cNvPr id="266" name="Google Shape;266;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lnSpc>
                <a:spcPct val="90000"/>
              </a:lnSpc>
              <a:spcBef>
                <a:spcPts val="0"/>
              </a:spcBef>
              <a:spcAft>
                <a:spcPts val="0"/>
              </a:spcAft>
              <a:buClr>
                <a:schemeClr val="dk1"/>
              </a:buClr>
              <a:buSzPts val="2400"/>
              <a:buChar char="●"/>
            </a:pPr>
            <a:r>
              <a:rPr lang="en" sz="2400">
                <a:solidFill>
                  <a:schemeClr val="dk1"/>
                </a:solidFill>
              </a:rPr>
              <a:t>African-American history</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Native history</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Oral history</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K-12 education</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Traditional “archives”</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Material culture </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Environmental impacts</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Transportation</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Coal</a:t>
            </a:r>
            <a:endParaRPr sz="2400">
              <a:solidFill>
                <a:schemeClr val="dk1"/>
              </a:solidFill>
            </a:endParaRPr>
          </a:p>
          <a:p>
            <a:pPr marL="457200" lvl="0" indent="-381000" algn="l" rtl="0">
              <a:lnSpc>
                <a:spcPct val="90000"/>
              </a:lnSpc>
              <a:spcBef>
                <a:spcPts val="0"/>
              </a:spcBef>
              <a:spcAft>
                <a:spcPts val="0"/>
              </a:spcAft>
              <a:buClr>
                <a:schemeClr val="dk1"/>
              </a:buClr>
              <a:buSzPts val="2400"/>
              <a:buChar char="●"/>
            </a:pPr>
            <a:r>
              <a:rPr lang="en" sz="2400">
                <a:solidFill>
                  <a:schemeClr val="dk1"/>
                </a:solidFill>
              </a:rPr>
              <a:t>Tourism/commerce</a:t>
            </a:r>
            <a:endParaRPr sz="2400">
              <a:solidFill>
                <a:schemeClr val="dk1"/>
              </a:solidFill>
            </a:endParaRPr>
          </a:p>
          <a:p>
            <a:pPr marL="0" lvl="0" indent="0" algn="l" rtl="0">
              <a:spcBef>
                <a:spcPts val="1600"/>
              </a:spcBef>
              <a:spcAft>
                <a:spcPts val="1200"/>
              </a:spcAft>
              <a:buNone/>
            </a:pPr>
            <a:endParaRPr>
              <a:solidFill>
                <a:schemeClr val="dk1"/>
              </a:solidFill>
            </a:endParaRPr>
          </a:p>
        </p:txBody>
      </p:sp>
      <p:sp>
        <p:nvSpPr>
          <p:cNvPr id="267" name="Google Shape;267;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7"/>
          <p:cNvSpPr txBox="1">
            <a:spLocks noGrp="1"/>
          </p:cNvSpPr>
          <p:nvPr>
            <p:ph type="title" idx="4294967295"/>
          </p:nvPr>
        </p:nvSpPr>
        <p:spPr>
          <a:xfrm>
            <a:off x="387900" y="458025"/>
            <a:ext cx="8368200" cy="686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Calibri"/>
              <a:buNone/>
            </a:pPr>
            <a:r>
              <a:rPr lang="en"/>
              <a:t>Interview Results: Values</a:t>
            </a:r>
            <a:endParaRPr/>
          </a:p>
        </p:txBody>
      </p:sp>
      <p:grpSp>
        <p:nvGrpSpPr>
          <p:cNvPr id="273" name="Google Shape;273;p37"/>
          <p:cNvGrpSpPr/>
          <p:nvPr/>
        </p:nvGrpSpPr>
        <p:grpSpPr>
          <a:xfrm>
            <a:off x="431825" y="1342525"/>
            <a:ext cx="2683300" cy="3302700"/>
            <a:chOff x="431825" y="1342525"/>
            <a:chExt cx="2683300" cy="3302700"/>
          </a:xfrm>
        </p:grpSpPr>
        <p:sp>
          <p:nvSpPr>
            <p:cNvPr id="274" name="Google Shape;274;p37"/>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5" name="Google Shape;275;p37"/>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76" name="Google Shape;276;p37"/>
          <p:cNvSpPr txBox="1">
            <a:spLocks noGrp="1"/>
          </p:cNvSpPr>
          <p:nvPr>
            <p:ph type="body" idx="4294967295"/>
          </p:nvPr>
        </p:nvSpPr>
        <p:spPr>
          <a:xfrm>
            <a:off x="48919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1</a:t>
            </a:r>
            <a:endParaRPr>
              <a:solidFill>
                <a:schemeClr val="lt1"/>
              </a:solidFill>
            </a:endParaRPr>
          </a:p>
        </p:txBody>
      </p:sp>
      <p:cxnSp>
        <p:nvCxnSpPr>
          <p:cNvPr id="277" name="Google Shape;277;p37"/>
          <p:cNvCxnSpPr/>
          <p:nvPr/>
        </p:nvCxnSpPr>
        <p:spPr>
          <a:xfrm>
            <a:off x="857675" y="1514725"/>
            <a:ext cx="0" cy="478800"/>
          </a:xfrm>
          <a:prstGeom prst="straightConnector1">
            <a:avLst/>
          </a:prstGeom>
          <a:noFill/>
          <a:ln w="9525" cap="flat" cmpd="sng">
            <a:solidFill>
              <a:schemeClr val="lt1"/>
            </a:solidFill>
            <a:prstDash val="solid"/>
            <a:round/>
            <a:headEnd type="none" w="sm" len="sm"/>
            <a:tailEnd type="none" w="sm" len="sm"/>
          </a:ln>
        </p:spPr>
      </p:cxnSp>
      <p:sp>
        <p:nvSpPr>
          <p:cNvPr id="278" name="Google Shape;278;p37"/>
          <p:cNvSpPr txBox="1">
            <a:spLocks noGrp="1"/>
          </p:cNvSpPr>
          <p:nvPr>
            <p:ph type="body" idx="4294967295"/>
          </p:nvPr>
        </p:nvSpPr>
        <p:spPr>
          <a:xfrm>
            <a:off x="933875" y="13377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Protection</a:t>
            </a:r>
            <a:endParaRPr>
              <a:solidFill>
                <a:schemeClr val="lt1"/>
              </a:solidFill>
            </a:endParaRPr>
          </a:p>
        </p:txBody>
      </p:sp>
      <p:sp>
        <p:nvSpPr>
          <p:cNvPr id="279" name="Google Shape;279;p37"/>
          <p:cNvSpPr txBox="1">
            <a:spLocks noGrp="1"/>
          </p:cNvSpPr>
          <p:nvPr>
            <p:ph type="body" idx="4294967295"/>
          </p:nvPr>
        </p:nvSpPr>
        <p:spPr>
          <a:xfrm>
            <a:off x="508125" y="2268950"/>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solidFill>
                  <a:schemeClr val="dk1"/>
                </a:solidFill>
              </a:rPr>
              <a:t>-Focus on long-term family networks and histories</a:t>
            </a:r>
            <a:endParaRPr sz="1400">
              <a:solidFill>
                <a:schemeClr val="dk1"/>
              </a:solidFill>
            </a:endParaRPr>
          </a:p>
          <a:p>
            <a:pPr marL="0" lvl="0" indent="0" algn="l" rtl="0">
              <a:lnSpc>
                <a:spcPct val="90000"/>
              </a:lnSpc>
              <a:spcBef>
                <a:spcPts val="1600"/>
              </a:spcBef>
              <a:spcAft>
                <a:spcPts val="0"/>
              </a:spcAft>
              <a:buClr>
                <a:schemeClr val="dk1"/>
              </a:buClr>
              <a:buSzPts val="1400"/>
              <a:buNone/>
            </a:pPr>
            <a:r>
              <a:rPr lang="en" sz="1400">
                <a:solidFill>
                  <a:schemeClr val="dk1"/>
                </a:solidFill>
              </a:rPr>
              <a:t>-Drive concerns about data and privacy</a:t>
            </a:r>
            <a:endParaRPr sz="1400">
              <a:solidFill>
                <a:schemeClr val="dk1"/>
              </a:solidFill>
            </a:endParaRPr>
          </a:p>
          <a:p>
            <a:pPr marL="0" lvl="0" indent="0" algn="l" rtl="0">
              <a:lnSpc>
                <a:spcPct val="90000"/>
              </a:lnSpc>
              <a:spcBef>
                <a:spcPts val="1600"/>
              </a:spcBef>
              <a:spcAft>
                <a:spcPts val="1600"/>
              </a:spcAft>
              <a:buClr>
                <a:schemeClr val="dk1"/>
              </a:buClr>
              <a:buSzPts val="1400"/>
              <a:buNone/>
            </a:pPr>
            <a:r>
              <a:rPr lang="en" sz="1400">
                <a:solidFill>
                  <a:schemeClr val="dk1"/>
                </a:solidFill>
              </a:rPr>
              <a:t>-Ability to collect in the future</a:t>
            </a:r>
            <a:endParaRPr sz="1400">
              <a:solidFill>
                <a:schemeClr val="dk1"/>
              </a:solidFill>
            </a:endParaRPr>
          </a:p>
        </p:txBody>
      </p:sp>
      <p:grpSp>
        <p:nvGrpSpPr>
          <p:cNvPr id="280" name="Google Shape;280;p37"/>
          <p:cNvGrpSpPr/>
          <p:nvPr/>
        </p:nvGrpSpPr>
        <p:grpSpPr>
          <a:xfrm>
            <a:off x="3221800" y="1342525"/>
            <a:ext cx="2673003" cy="3302700"/>
            <a:chOff x="3221800" y="1342525"/>
            <a:chExt cx="2673003" cy="3302700"/>
          </a:xfrm>
        </p:grpSpPr>
        <p:sp>
          <p:nvSpPr>
            <p:cNvPr id="281" name="Google Shape;281;p37"/>
            <p:cNvSpPr/>
            <p:nvPr/>
          </p:nvSpPr>
          <p:spPr>
            <a:xfrm>
              <a:off x="3221803"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2" name="Google Shape;282;p37"/>
            <p:cNvSpPr txBox="1"/>
            <p:nvPr/>
          </p:nvSpPr>
          <p:spPr>
            <a:xfrm>
              <a:off x="3221800"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83" name="Google Shape;283;p37"/>
          <p:cNvSpPr txBox="1">
            <a:spLocks noGrp="1"/>
          </p:cNvSpPr>
          <p:nvPr>
            <p:ph type="body" idx="4294967295"/>
          </p:nvPr>
        </p:nvSpPr>
        <p:spPr>
          <a:xfrm>
            <a:off x="3275767"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2</a:t>
            </a:r>
            <a:endParaRPr>
              <a:solidFill>
                <a:schemeClr val="lt1"/>
              </a:solidFill>
            </a:endParaRPr>
          </a:p>
        </p:txBody>
      </p:sp>
      <p:cxnSp>
        <p:nvCxnSpPr>
          <p:cNvPr id="284" name="Google Shape;284;p37"/>
          <p:cNvCxnSpPr/>
          <p:nvPr/>
        </p:nvCxnSpPr>
        <p:spPr>
          <a:xfrm>
            <a:off x="3647550" y="1514725"/>
            <a:ext cx="0" cy="478800"/>
          </a:xfrm>
          <a:prstGeom prst="straightConnector1">
            <a:avLst/>
          </a:prstGeom>
          <a:noFill/>
          <a:ln w="9525" cap="flat" cmpd="sng">
            <a:solidFill>
              <a:schemeClr val="lt1"/>
            </a:solidFill>
            <a:prstDash val="solid"/>
            <a:round/>
            <a:headEnd type="none" w="sm" len="sm"/>
            <a:tailEnd type="none" w="sm" len="sm"/>
          </a:ln>
        </p:spPr>
      </p:cxnSp>
      <p:sp>
        <p:nvSpPr>
          <p:cNvPr id="285" name="Google Shape;285;p37"/>
          <p:cNvSpPr txBox="1">
            <a:spLocks noGrp="1"/>
          </p:cNvSpPr>
          <p:nvPr>
            <p:ph type="body" idx="4294967295"/>
          </p:nvPr>
        </p:nvSpPr>
        <p:spPr>
          <a:xfrm>
            <a:off x="3723750"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Dissemination</a:t>
            </a:r>
            <a:endParaRPr>
              <a:solidFill>
                <a:schemeClr val="lt1"/>
              </a:solidFill>
            </a:endParaRPr>
          </a:p>
        </p:txBody>
      </p:sp>
      <p:sp>
        <p:nvSpPr>
          <p:cNvPr id="286" name="Google Shape;286;p37"/>
          <p:cNvSpPr txBox="1">
            <a:spLocks noGrp="1"/>
          </p:cNvSpPr>
          <p:nvPr>
            <p:ph type="body" idx="4294967295"/>
          </p:nvPr>
        </p:nvSpPr>
        <p:spPr>
          <a:xfrm>
            <a:off x="3294700" y="2268950"/>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solidFill>
                  <a:schemeClr val="dk1"/>
                </a:solidFill>
              </a:rPr>
              <a:t>-Focus on present politics and economic change</a:t>
            </a:r>
            <a:endParaRPr sz="1400">
              <a:solidFill>
                <a:schemeClr val="dk1"/>
              </a:solidFill>
            </a:endParaRPr>
          </a:p>
          <a:p>
            <a:pPr marL="0" lvl="0" indent="0" algn="l" rtl="0">
              <a:lnSpc>
                <a:spcPct val="90000"/>
              </a:lnSpc>
              <a:spcBef>
                <a:spcPts val="0"/>
              </a:spcBef>
              <a:spcAft>
                <a:spcPts val="0"/>
              </a:spcAft>
              <a:buClr>
                <a:schemeClr val="dk1"/>
              </a:buClr>
              <a:buSzPts val="1400"/>
              <a:buNone/>
            </a:pPr>
            <a:endParaRPr sz="1400">
              <a:solidFill>
                <a:schemeClr val="dk1"/>
              </a:solidFill>
            </a:endParaRPr>
          </a:p>
          <a:p>
            <a:pPr marL="0" lvl="0" indent="0" algn="l" rtl="0">
              <a:lnSpc>
                <a:spcPct val="90000"/>
              </a:lnSpc>
              <a:spcBef>
                <a:spcPts val="0"/>
              </a:spcBef>
              <a:spcAft>
                <a:spcPts val="0"/>
              </a:spcAft>
              <a:buClr>
                <a:schemeClr val="dk1"/>
              </a:buClr>
              <a:buSzPts val="1400"/>
              <a:buNone/>
            </a:pPr>
            <a:r>
              <a:rPr lang="en" sz="1400">
                <a:solidFill>
                  <a:schemeClr val="dk1"/>
                </a:solidFill>
              </a:rPr>
              <a:t>-Desire outreach component and hub of dissemination</a:t>
            </a:r>
            <a:endParaRPr sz="1400">
              <a:solidFill>
                <a:schemeClr val="dk1"/>
              </a:solidFill>
            </a:endParaRPr>
          </a:p>
          <a:p>
            <a:pPr marL="0" lvl="0" indent="0" algn="l" rtl="0">
              <a:lnSpc>
                <a:spcPct val="90000"/>
              </a:lnSpc>
              <a:spcBef>
                <a:spcPts val="0"/>
              </a:spcBef>
              <a:spcAft>
                <a:spcPts val="0"/>
              </a:spcAft>
              <a:buClr>
                <a:schemeClr val="dk1"/>
              </a:buClr>
              <a:buSzPts val="1400"/>
              <a:buNone/>
            </a:pPr>
            <a:endParaRPr sz="1400">
              <a:solidFill>
                <a:schemeClr val="dk1"/>
              </a:solidFill>
            </a:endParaRPr>
          </a:p>
          <a:p>
            <a:pPr marL="0" lvl="0" indent="0" algn="l" rtl="0">
              <a:lnSpc>
                <a:spcPct val="90000"/>
              </a:lnSpc>
              <a:spcBef>
                <a:spcPts val="0"/>
              </a:spcBef>
              <a:spcAft>
                <a:spcPts val="0"/>
              </a:spcAft>
              <a:buClr>
                <a:schemeClr val="dk1"/>
              </a:buClr>
              <a:buSzPts val="1400"/>
              <a:buNone/>
            </a:pPr>
            <a:r>
              <a:rPr lang="en" sz="1400">
                <a:solidFill>
                  <a:schemeClr val="dk1"/>
                </a:solidFill>
              </a:rPr>
              <a:t>-Networking with other archives</a:t>
            </a:r>
            <a:endParaRPr sz="1400">
              <a:solidFill>
                <a:schemeClr val="dk1"/>
              </a:solidFill>
            </a:endParaRPr>
          </a:p>
          <a:p>
            <a:pPr marL="0" lvl="0" indent="0" algn="l" rtl="0">
              <a:lnSpc>
                <a:spcPct val="90000"/>
              </a:lnSpc>
              <a:spcBef>
                <a:spcPts val="0"/>
              </a:spcBef>
              <a:spcAft>
                <a:spcPts val="0"/>
              </a:spcAft>
              <a:buClr>
                <a:schemeClr val="dk1"/>
              </a:buClr>
              <a:buSzPts val="1400"/>
              <a:buNone/>
            </a:pPr>
            <a:endParaRPr sz="1400">
              <a:solidFill>
                <a:schemeClr val="dk1"/>
              </a:solidFill>
            </a:endParaRPr>
          </a:p>
        </p:txBody>
      </p:sp>
      <p:grpSp>
        <p:nvGrpSpPr>
          <p:cNvPr id="287" name="Google Shape;287;p37"/>
          <p:cNvGrpSpPr/>
          <p:nvPr/>
        </p:nvGrpSpPr>
        <p:grpSpPr>
          <a:xfrm>
            <a:off x="6007125" y="1342525"/>
            <a:ext cx="2673000" cy="3302700"/>
            <a:chOff x="6007125" y="1342525"/>
            <a:chExt cx="2673000" cy="3302700"/>
          </a:xfrm>
        </p:grpSpPr>
        <p:sp>
          <p:nvSpPr>
            <p:cNvPr id="288" name="Google Shape;288;p37"/>
            <p:cNvSpPr/>
            <p:nvPr/>
          </p:nvSpPr>
          <p:spPr>
            <a:xfrm>
              <a:off x="6007125"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9" name="Google Shape;289;p37"/>
            <p:cNvSpPr txBox="1"/>
            <p:nvPr/>
          </p:nvSpPr>
          <p:spPr>
            <a:xfrm>
              <a:off x="6007125"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90" name="Google Shape;290;p37"/>
          <p:cNvSpPr txBox="1">
            <a:spLocks noGrp="1"/>
          </p:cNvSpPr>
          <p:nvPr>
            <p:ph type="body" idx="4294967295"/>
          </p:nvPr>
        </p:nvSpPr>
        <p:spPr>
          <a:xfrm>
            <a:off x="605874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3</a:t>
            </a:r>
            <a:endParaRPr>
              <a:solidFill>
                <a:schemeClr val="lt1"/>
              </a:solidFill>
            </a:endParaRPr>
          </a:p>
        </p:txBody>
      </p:sp>
      <p:cxnSp>
        <p:nvCxnSpPr>
          <p:cNvPr id="291" name="Google Shape;291;p37"/>
          <p:cNvCxnSpPr/>
          <p:nvPr/>
        </p:nvCxnSpPr>
        <p:spPr>
          <a:xfrm>
            <a:off x="6427225" y="1514725"/>
            <a:ext cx="0" cy="478800"/>
          </a:xfrm>
          <a:prstGeom prst="straightConnector1">
            <a:avLst/>
          </a:prstGeom>
          <a:noFill/>
          <a:ln w="9525" cap="flat" cmpd="sng">
            <a:solidFill>
              <a:schemeClr val="lt1"/>
            </a:solidFill>
            <a:prstDash val="solid"/>
            <a:round/>
            <a:headEnd type="none" w="sm" len="sm"/>
            <a:tailEnd type="none" w="sm" len="sm"/>
          </a:ln>
        </p:spPr>
      </p:cxnSp>
      <p:sp>
        <p:nvSpPr>
          <p:cNvPr id="292" name="Google Shape;292;p37"/>
          <p:cNvSpPr txBox="1">
            <a:spLocks noGrp="1"/>
          </p:cNvSpPr>
          <p:nvPr>
            <p:ph type="body" idx="4294967295"/>
          </p:nvPr>
        </p:nvSpPr>
        <p:spPr>
          <a:xfrm>
            <a:off x="6503425"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Longevity</a:t>
            </a:r>
            <a:endParaRPr>
              <a:solidFill>
                <a:schemeClr val="lt1"/>
              </a:solidFill>
            </a:endParaRPr>
          </a:p>
        </p:txBody>
      </p:sp>
      <p:sp>
        <p:nvSpPr>
          <p:cNvPr id="293" name="Google Shape;293;p37"/>
          <p:cNvSpPr txBox="1">
            <a:spLocks noGrp="1"/>
          </p:cNvSpPr>
          <p:nvPr>
            <p:ph type="body" idx="4294967295"/>
          </p:nvPr>
        </p:nvSpPr>
        <p:spPr>
          <a:xfrm>
            <a:off x="6077675" y="2268950"/>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solidFill>
                  <a:schemeClr val="dk1"/>
                </a:solidFill>
              </a:rPr>
              <a:t>-Continued and broadened relevance to regional politics and culture</a:t>
            </a:r>
            <a:endParaRPr sz="1400">
              <a:solidFill>
                <a:schemeClr val="dk1"/>
              </a:solidFill>
            </a:endParaRPr>
          </a:p>
          <a:p>
            <a:pPr marL="0" lvl="0" indent="0" algn="l" rtl="0">
              <a:lnSpc>
                <a:spcPct val="90000"/>
              </a:lnSpc>
              <a:spcBef>
                <a:spcPts val="1600"/>
              </a:spcBef>
              <a:spcAft>
                <a:spcPts val="0"/>
              </a:spcAft>
              <a:buClr>
                <a:schemeClr val="dk1"/>
              </a:buClr>
              <a:buSzPts val="1400"/>
              <a:buNone/>
            </a:pPr>
            <a:r>
              <a:rPr lang="en" sz="1400">
                <a:solidFill>
                  <a:schemeClr val="dk1"/>
                </a:solidFill>
              </a:rPr>
              <a:t>-Maintenance and stewardship</a:t>
            </a:r>
            <a:endParaRPr sz="1400">
              <a:solidFill>
                <a:schemeClr val="dk1"/>
              </a:solidFill>
            </a:endParaRPr>
          </a:p>
          <a:p>
            <a:pPr marL="0" lvl="0" indent="0" algn="l" rtl="0">
              <a:lnSpc>
                <a:spcPct val="90000"/>
              </a:lnSpc>
              <a:spcBef>
                <a:spcPts val="1600"/>
              </a:spcBef>
              <a:spcAft>
                <a:spcPts val="1600"/>
              </a:spcAft>
              <a:buClr>
                <a:schemeClr val="dk1"/>
              </a:buClr>
              <a:buSzPts val="1400"/>
              <a:buNone/>
            </a:pPr>
            <a:endParaRPr sz="1400">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8"/>
          <p:cNvSpPr txBox="1"/>
          <p:nvPr/>
        </p:nvSpPr>
        <p:spPr>
          <a:xfrm>
            <a:off x="306625" y="2230850"/>
            <a:ext cx="3847200" cy="2539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rgbClr val="000000"/>
              </a:buClr>
              <a:buSzPts val="1500"/>
              <a:buFont typeface="Arial"/>
              <a:buNone/>
            </a:pPr>
            <a:r>
              <a:rPr lang="en" sz="1500" b="0" i="0" u="none" strike="noStrike" cap="none">
                <a:solidFill>
                  <a:schemeClr val="dk1"/>
                </a:solidFill>
                <a:latin typeface="Calibri"/>
                <a:ea typeface="Calibri"/>
                <a:cs typeface="Calibri"/>
                <a:sym typeface="Calibri"/>
              </a:rPr>
              <a:t>“Because the industries and the economy here are in such poor shape, anybody who had any wealth back in those days is no longer here; their families aren't here anymore…we don't have people who are coming forward and complaining that we shouldn't be looking at this history now, in spite of the fact that 70 percent of my community probably thinks Black Lives Matter is a terrorist organization.” </a:t>
            </a:r>
            <a:endParaRPr sz="1500" b="0" i="0" u="none" strike="noStrike" cap="none">
              <a:solidFill>
                <a:schemeClr val="dk1"/>
              </a:solidFill>
              <a:latin typeface="Calibri"/>
              <a:ea typeface="Calibri"/>
              <a:cs typeface="Calibri"/>
              <a:sym typeface="Calibri"/>
            </a:endParaRPr>
          </a:p>
        </p:txBody>
      </p:sp>
      <p:sp>
        <p:nvSpPr>
          <p:cNvPr id="299" name="Google Shape;299;p38"/>
          <p:cNvSpPr txBox="1"/>
          <p:nvPr/>
        </p:nvSpPr>
        <p:spPr>
          <a:xfrm>
            <a:off x="4572000" y="1436325"/>
            <a:ext cx="4101300" cy="32247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15000"/>
              </a:lnSpc>
              <a:spcBef>
                <a:spcPts val="1200"/>
              </a:spcBef>
              <a:spcAft>
                <a:spcPts val="0"/>
              </a:spcAft>
              <a:buClr>
                <a:srgbClr val="000000"/>
              </a:buClr>
              <a:buSzPts val="1500"/>
              <a:buFont typeface="Arial"/>
              <a:buNone/>
            </a:pPr>
            <a:r>
              <a:rPr lang="en" sz="1500" b="0" i="0" u="none" strike="noStrike" cap="none">
                <a:solidFill>
                  <a:schemeClr val="dk1"/>
                </a:solidFill>
                <a:latin typeface="Calibri"/>
                <a:ea typeface="Calibri"/>
                <a:cs typeface="Calibri"/>
                <a:sym typeface="Calibri"/>
              </a:rPr>
              <a:t>“All of</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the art artifacts are sensitive material to</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us because they belong to</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our ancestors and we want to</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preserve that…</a:t>
            </a:r>
            <a:endParaRPr sz="1500" b="0" i="0" u="none" strike="noStrike" cap="none">
              <a:solidFill>
                <a:schemeClr val="dk1"/>
              </a:solidFill>
              <a:latin typeface="Calibri"/>
              <a:ea typeface="Calibri"/>
              <a:cs typeface="Calibri"/>
              <a:sym typeface="Calibri"/>
            </a:endParaRPr>
          </a:p>
          <a:p>
            <a:pPr marL="0" marR="0" lvl="0" indent="0" algn="l" rtl="0">
              <a:lnSpc>
                <a:spcPct val="115000"/>
              </a:lnSpc>
              <a:spcBef>
                <a:spcPts val="1200"/>
              </a:spcBef>
              <a:spcAft>
                <a:spcPts val="1200"/>
              </a:spcAft>
              <a:buClr>
                <a:srgbClr val="000000"/>
              </a:buClr>
              <a:buSzPts val="1500"/>
              <a:buFont typeface="Arial"/>
              <a:buNone/>
            </a:pPr>
            <a:r>
              <a:rPr lang="en" sz="1500" b="0" i="0" u="none" strike="noStrike" cap="none">
                <a:solidFill>
                  <a:schemeClr val="dk1"/>
                </a:solidFill>
                <a:latin typeface="Calibri"/>
                <a:ea typeface="Calibri"/>
                <a:cs typeface="Calibri"/>
                <a:sym typeface="Calibri"/>
              </a:rPr>
              <a:t>"in the oral interviews,</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a lot of those may have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sensitive material in them.</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That's why we would hesitate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to say that they would all</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be people who would be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able to hear him each and every one of those…interviews were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very difficult to hear and</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brought people to tears</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to know the things</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that they had to go through.</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So, I'm not sure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which ones would be</a:t>
            </a:r>
            <a:r>
              <a:rPr lang="en" sz="1500" b="0" i="0" u="none" strike="noStrike" cap="none">
                <a:solidFill>
                  <a:schemeClr val="dk1"/>
                </a:solidFill>
                <a:highlight>
                  <a:srgbClr val="FFFFFF"/>
                </a:highlight>
                <a:latin typeface="Calibri"/>
                <a:ea typeface="Calibri"/>
                <a:cs typeface="Calibri"/>
                <a:sym typeface="Calibri"/>
              </a:rPr>
              <a:t> </a:t>
            </a:r>
            <a:r>
              <a:rPr lang="en" sz="1500" b="0" i="0" u="none" strike="noStrike" cap="none">
                <a:solidFill>
                  <a:schemeClr val="dk1"/>
                </a:solidFill>
                <a:latin typeface="Calibri"/>
                <a:ea typeface="Calibri"/>
                <a:cs typeface="Calibri"/>
                <a:sym typeface="Calibri"/>
              </a:rPr>
              <a:t>available for public release.</a:t>
            </a:r>
            <a:r>
              <a:rPr lang="en" sz="1200" b="0" i="0" u="none" strike="noStrike" cap="none">
                <a:solidFill>
                  <a:schemeClr val="dk1"/>
                </a:solidFill>
                <a:highlight>
                  <a:srgbClr val="FFFFFF"/>
                </a:highlight>
                <a:latin typeface="Calibri"/>
                <a:ea typeface="Calibri"/>
                <a:cs typeface="Calibri"/>
                <a:sym typeface="Calibri"/>
              </a:rPr>
              <a:t> “</a:t>
            </a:r>
            <a:endParaRPr sz="1200" b="0" i="0" u="none" strike="noStrike" cap="none">
              <a:solidFill>
                <a:schemeClr val="dk1"/>
              </a:solidFill>
              <a:highlight>
                <a:srgbClr val="FFFFFF"/>
              </a:highlight>
              <a:latin typeface="Calibri"/>
              <a:ea typeface="Calibri"/>
              <a:cs typeface="Calibri"/>
              <a:sym typeface="Calibri"/>
            </a:endParaRPr>
          </a:p>
        </p:txBody>
      </p:sp>
      <p:sp>
        <p:nvSpPr>
          <p:cNvPr id="300" name="Google Shape;300;p38"/>
          <p:cNvSpPr txBox="1"/>
          <p:nvPr/>
        </p:nvSpPr>
        <p:spPr>
          <a:xfrm>
            <a:off x="297574" y="666950"/>
            <a:ext cx="3958800" cy="1563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“But we have, the jail records, what crimes were being sought out, who was being  racially profiled then?</a:t>
            </a:r>
            <a:r>
              <a:rPr lang="en" sz="1600" b="0" i="0" u="none" strike="noStrike" cap="none">
                <a:solidFill>
                  <a:schemeClr val="dk1"/>
                </a:solidFill>
                <a:highlight>
                  <a:srgbClr val="FFFFFF"/>
                </a:highlight>
                <a:latin typeface="Calibri"/>
                <a:ea typeface="Calibri"/>
                <a:cs typeface="Calibri"/>
                <a:sym typeface="Calibri"/>
              </a:rPr>
              <a:t> </a:t>
            </a:r>
            <a:r>
              <a:rPr lang="en" sz="1600" b="0" i="0" u="none" strike="noStrike" cap="none">
                <a:solidFill>
                  <a:schemeClr val="dk1"/>
                </a:solidFill>
                <a:latin typeface="Calibri"/>
                <a:ea typeface="Calibri"/>
                <a:cs typeface="Calibri"/>
                <a:sym typeface="Calibri"/>
              </a:rPr>
              <a:t>…I mean, there's so much just</a:t>
            </a:r>
            <a:r>
              <a:rPr lang="en" sz="1600" b="0" i="0" u="none" strike="noStrike" cap="none">
                <a:solidFill>
                  <a:schemeClr val="dk1"/>
                </a:solidFill>
                <a:highlight>
                  <a:srgbClr val="FFFFFF"/>
                </a:highlight>
                <a:latin typeface="Calibri"/>
                <a:ea typeface="Calibri"/>
                <a:cs typeface="Calibri"/>
                <a:sym typeface="Calibri"/>
              </a:rPr>
              <a:t> </a:t>
            </a:r>
            <a:r>
              <a:rPr lang="en" sz="1600" b="0" i="0" u="none" strike="noStrike" cap="none">
                <a:solidFill>
                  <a:schemeClr val="dk1"/>
                </a:solidFill>
                <a:latin typeface="Calibri"/>
                <a:ea typeface="Calibri"/>
                <a:cs typeface="Calibri"/>
                <a:sym typeface="Calibri"/>
              </a:rPr>
              <a:t>research material that people could use.”</a:t>
            </a:r>
            <a:endParaRPr sz="1600" b="0" i="0" u="none" strike="noStrike" cap="none">
              <a:solidFill>
                <a:schemeClr val="dk1"/>
              </a:solidFill>
              <a:latin typeface="Calibri"/>
              <a:ea typeface="Calibri"/>
              <a:cs typeface="Calibri"/>
              <a:sym typeface="Calibri"/>
            </a:endParaRPr>
          </a:p>
        </p:txBody>
      </p:sp>
      <p:sp>
        <p:nvSpPr>
          <p:cNvPr id="301" name="Google Shape;301;p38"/>
          <p:cNvSpPr txBox="1"/>
          <p:nvPr/>
        </p:nvSpPr>
        <p:spPr>
          <a:xfrm>
            <a:off x="4627750" y="306651"/>
            <a:ext cx="41013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chemeClr val="dk1"/>
                </a:solidFill>
                <a:latin typeface="Lato"/>
                <a:ea typeface="Lato"/>
                <a:cs typeface="Lato"/>
                <a:sym typeface="Lato"/>
              </a:rPr>
              <a:t>Access, Social Justice, Current Politics</a:t>
            </a:r>
            <a:endParaRPr sz="2400" b="0" i="0" u="none" strike="noStrike" cap="none">
              <a:solidFill>
                <a:schemeClr val="dk1"/>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39"/>
          <p:cNvSpPr txBox="1">
            <a:spLocks noGrp="1"/>
          </p:cNvSpPr>
          <p:nvPr>
            <p:ph type="title" idx="4294967295"/>
          </p:nvPr>
        </p:nvSpPr>
        <p:spPr>
          <a:xfrm>
            <a:off x="387900" y="458025"/>
            <a:ext cx="8368200" cy="686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Calibri"/>
              <a:buNone/>
            </a:pPr>
            <a:r>
              <a:rPr lang="en"/>
              <a:t>Interview Results: Current Challenges</a:t>
            </a:r>
            <a:endParaRPr/>
          </a:p>
        </p:txBody>
      </p:sp>
      <p:grpSp>
        <p:nvGrpSpPr>
          <p:cNvPr id="307" name="Google Shape;307;p39"/>
          <p:cNvGrpSpPr/>
          <p:nvPr/>
        </p:nvGrpSpPr>
        <p:grpSpPr>
          <a:xfrm>
            <a:off x="431825" y="1174885"/>
            <a:ext cx="2683300" cy="3302700"/>
            <a:chOff x="431825" y="1342525"/>
            <a:chExt cx="2683300" cy="3302700"/>
          </a:xfrm>
        </p:grpSpPr>
        <p:sp>
          <p:nvSpPr>
            <p:cNvPr id="308" name="Google Shape;308;p39"/>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9" name="Google Shape;309;p39"/>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10" name="Google Shape;310;p39"/>
          <p:cNvSpPr txBox="1">
            <a:spLocks noGrp="1"/>
          </p:cNvSpPr>
          <p:nvPr>
            <p:ph type="body" idx="4294967295"/>
          </p:nvPr>
        </p:nvSpPr>
        <p:spPr>
          <a:xfrm>
            <a:off x="489192" y="117008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1</a:t>
            </a:r>
            <a:endParaRPr>
              <a:solidFill>
                <a:schemeClr val="lt1"/>
              </a:solidFill>
            </a:endParaRPr>
          </a:p>
        </p:txBody>
      </p:sp>
      <p:cxnSp>
        <p:nvCxnSpPr>
          <p:cNvPr id="311" name="Google Shape;311;p39"/>
          <p:cNvCxnSpPr/>
          <p:nvPr/>
        </p:nvCxnSpPr>
        <p:spPr>
          <a:xfrm>
            <a:off x="857675" y="1347085"/>
            <a:ext cx="0" cy="478800"/>
          </a:xfrm>
          <a:prstGeom prst="straightConnector1">
            <a:avLst/>
          </a:prstGeom>
          <a:noFill/>
          <a:ln w="9525" cap="flat" cmpd="sng">
            <a:solidFill>
              <a:schemeClr val="lt1"/>
            </a:solidFill>
            <a:prstDash val="solid"/>
            <a:round/>
            <a:headEnd type="none" w="sm" len="sm"/>
            <a:tailEnd type="none" w="sm" len="sm"/>
          </a:ln>
        </p:spPr>
      </p:cxnSp>
      <p:sp>
        <p:nvSpPr>
          <p:cNvPr id="312" name="Google Shape;312;p39"/>
          <p:cNvSpPr txBox="1">
            <a:spLocks noGrp="1"/>
          </p:cNvSpPr>
          <p:nvPr>
            <p:ph type="body" idx="4294967295"/>
          </p:nvPr>
        </p:nvSpPr>
        <p:spPr>
          <a:xfrm>
            <a:off x="933875" y="117008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Access</a:t>
            </a:r>
            <a:endParaRPr>
              <a:solidFill>
                <a:schemeClr val="lt1"/>
              </a:solidFill>
            </a:endParaRPr>
          </a:p>
        </p:txBody>
      </p:sp>
      <p:sp>
        <p:nvSpPr>
          <p:cNvPr id="313" name="Google Shape;313;p39"/>
          <p:cNvSpPr txBox="1">
            <a:spLocks noGrp="1"/>
          </p:cNvSpPr>
          <p:nvPr>
            <p:ph type="body" idx="4294967295"/>
          </p:nvPr>
        </p:nvSpPr>
        <p:spPr>
          <a:xfrm>
            <a:off x="508125" y="2101310"/>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t>-Internal/external divisions on promoting access (community trust, $)</a:t>
            </a:r>
            <a:endParaRPr sz="1400"/>
          </a:p>
          <a:p>
            <a:pPr marL="0" lvl="0" indent="0" algn="l" rtl="0">
              <a:lnSpc>
                <a:spcPct val="90000"/>
              </a:lnSpc>
              <a:spcBef>
                <a:spcPts val="1600"/>
              </a:spcBef>
              <a:spcAft>
                <a:spcPts val="0"/>
              </a:spcAft>
              <a:buClr>
                <a:schemeClr val="dk1"/>
              </a:buClr>
              <a:buSzPts val="1400"/>
              <a:buNone/>
            </a:pPr>
            <a:r>
              <a:rPr lang="en" sz="1400"/>
              <a:t>-Digital infrastructure</a:t>
            </a:r>
            <a:endParaRPr sz="1400"/>
          </a:p>
          <a:p>
            <a:pPr marL="0" lvl="0" indent="0" algn="l" rtl="0">
              <a:lnSpc>
                <a:spcPct val="90000"/>
              </a:lnSpc>
              <a:spcBef>
                <a:spcPts val="1600"/>
              </a:spcBef>
              <a:spcAft>
                <a:spcPts val="1600"/>
              </a:spcAft>
              <a:buClr>
                <a:schemeClr val="dk1"/>
              </a:buClr>
              <a:buSzPts val="1400"/>
              <a:buNone/>
            </a:pPr>
            <a:r>
              <a:rPr lang="en" sz="1400"/>
              <a:t>-Protect ability to collect in the future</a:t>
            </a:r>
            <a:endParaRPr sz="1400"/>
          </a:p>
        </p:txBody>
      </p:sp>
      <p:grpSp>
        <p:nvGrpSpPr>
          <p:cNvPr id="314" name="Google Shape;314;p39"/>
          <p:cNvGrpSpPr/>
          <p:nvPr/>
        </p:nvGrpSpPr>
        <p:grpSpPr>
          <a:xfrm>
            <a:off x="3221800" y="1174885"/>
            <a:ext cx="2673003" cy="3302700"/>
            <a:chOff x="3221800" y="1342525"/>
            <a:chExt cx="2673003" cy="3302700"/>
          </a:xfrm>
        </p:grpSpPr>
        <p:sp>
          <p:nvSpPr>
            <p:cNvPr id="315" name="Google Shape;315;p39"/>
            <p:cNvSpPr/>
            <p:nvPr/>
          </p:nvSpPr>
          <p:spPr>
            <a:xfrm>
              <a:off x="3221803"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16" name="Google Shape;316;p39"/>
            <p:cNvSpPr txBox="1"/>
            <p:nvPr/>
          </p:nvSpPr>
          <p:spPr>
            <a:xfrm>
              <a:off x="3221800"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17" name="Google Shape;317;p39"/>
          <p:cNvSpPr txBox="1">
            <a:spLocks noGrp="1"/>
          </p:cNvSpPr>
          <p:nvPr>
            <p:ph type="body" idx="4294967295"/>
          </p:nvPr>
        </p:nvSpPr>
        <p:spPr>
          <a:xfrm>
            <a:off x="3275767" y="117008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2</a:t>
            </a:r>
            <a:endParaRPr>
              <a:solidFill>
                <a:schemeClr val="lt1"/>
              </a:solidFill>
            </a:endParaRPr>
          </a:p>
        </p:txBody>
      </p:sp>
      <p:cxnSp>
        <p:nvCxnSpPr>
          <p:cNvPr id="318" name="Google Shape;318;p39"/>
          <p:cNvCxnSpPr/>
          <p:nvPr/>
        </p:nvCxnSpPr>
        <p:spPr>
          <a:xfrm>
            <a:off x="3647550" y="1347085"/>
            <a:ext cx="0" cy="478800"/>
          </a:xfrm>
          <a:prstGeom prst="straightConnector1">
            <a:avLst/>
          </a:prstGeom>
          <a:noFill/>
          <a:ln w="9525" cap="flat" cmpd="sng">
            <a:solidFill>
              <a:schemeClr val="lt1"/>
            </a:solidFill>
            <a:prstDash val="solid"/>
            <a:round/>
            <a:headEnd type="none" w="sm" len="sm"/>
            <a:tailEnd type="none" w="sm" len="sm"/>
          </a:ln>
        </p:spPr>
      </p:cxnSp>
      <p:sp>
        <p:nvSpPr>
          <p:cNvPr id="319" name="Google Shape;319;p39"/>
          <p:cNvSpPr txBox="1">
            <a:spLocks noGrp="1"/>
          </p:cNvSpPr>
          <p:nvPr>
            <p:ph type="body" idx="4294967295"/>
          </p:nvPr>
        </p:nvSpPr>
        <p:spPr>
          <a:xfrm>
            <a:off x="3723750" y="117488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Dissemination</a:t>
            </a:r>
            <a:endParaRPr>
              <a:solidFill>
                <a:schemeClr val="lt1"/>
              </a:solidFill>
            </a:endParaRPr>
          </a:p>
        </p:txBody>
      </p:sp>
      <p:sp>
        <p:nvSpPr>
          <p:cNvPr id="320" name="Google Shape;320;p39"/>
          <p:cNvSpPr txBox="1">
            <a:spLocks noGrp="1"/>
          </p:cNvSpPr>
          <p:nvPr>
            <p:ph type="body" idx="4294967295"/>
          </p:nvPr>
        </p:nvSpPr>
        <p:spPr>
          <a:xfrm>
            <a:off x="3294700" y="2101310"/>
            <a:ext cx="2530800" cy="2760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t>-Prioritizing certain historical narratives</a:t>
            </a:r>
            <a:endParaRPr/>
          </a:p>
          <a:p>
            <a:pPr marL="0" lvl="0" indent="0" algn="l" rtl="0">
              <a:lnSpc>
                <a:spcPct val="90000"/>
              </a:lnSpc>
              <a:spcBef>
                <a:spcPts val="0"/>
              </a:spcBef>
              <a:spcAft>
                <a:spcPts val="0"/>
              </a:spcAft>
              <a:buClr>
                <a:schemeClr val="dk1"/>
              </a:buClr>
              <a:buSzPts val="1400"/>
              <a:buNone/>
            </a:pPr>
            <a:endParaRPr sz="1400"/>
          </a:p>
          <a:p>
            <a:pPr marL="0" lvl="0" indent="0" algn="l" rtl="0">
              <a:lnSpc>
                <a:spcPct val="90000"/>
              </a:lnSpc>
              <a:spcBef>
                <a:spcPts val="0"/>
              </a:spcBef>
              <a:spcAft>
                <a:spcPts val="0"/>
              </a:spcAft>
              <a:buClr>
                <a:schemeClr val="dk1"/>
              </a:buClr>
              <a:buSzPts val="1400"/>
              <a:buNone/>
            </a:pPr>
            <a:r>
              <a:rPr lang="en" sz="1400"/>
              <a:t>-Majority of narrators not from community they represent</a:t>
            </a:r>
            <a:endParaRPr/>
          </a:p>
          <a:p>
            <a:pPr marL="0" lvl="0" indent="0" algn="l" rtl="0">
              <a:lnSpc>
                <a:spcPct val="90000"/>
              </a:lnSpc>
              <a:spcBef>
                <a:spcPts val="0"/>
              </a:spcBef>
              <a:spcAft>
                <a:spcPts val="0"/>
              </a:spcAft>
              <a:buClr>
                <a:schemeClr val="dk1"/>
              </a:buClr>
              <a:buSzPts val="1400"/>
              <a:buNone/>
            </a:pPr>
            <a:endParaRPr sz="1400"/>
          </a:p>
          <a:p>
            <a:pPr marL="0" lvl="0" indent="0" algn="l" rtl="0">
              <a:lnSpc>
                <a:spcPct val="90000"/>
              </a:lnSpc>
              <a:spcBef>
                <a:spcPts val="0"/>
              </a:spcBef>
              <a:spcAft>
                <a:spcPts val="0"/>
              </a:spcAft>
              <a:buClr>
                <a:schemeClr val="dk1"/>
              </a:buClr>
              <a:buSzPts val="1400"/>
              <a:buNone/>
            </a:pPr>
            <a:r>
              <a:rPr lang="en" sz="1400"/>
              <a:t>-Engagement with young people</a:t>
            </a:r>
            <a:endParaRPr/>
          </a:p>
          <a:p>
            <a:pPr marL="0" lvl="0" indent="0" algn="l" rtl="0">
              <a:lnSpc>
                <a:spcPct val="90000"/>
              </a:lnSpc>
              <a:spcBef>
                <a:spcPts val="0"/>
              </a:spcBef>
              <a:spcAft>
                <a:spcPts val="0"/>
              </a:spcAft>
              <a:buClr>
                <a:schemeClr val="dk1"/>
              </a:buClr>
              <a:buSzPts val="1400"/>
              <a:buNone/>
            </a:pPr>
            <a:endParaRPr sz="1400"/>
          </a:p>
          <a:p>
            <a:pPr marL="0" lvl="0" indent="0" algn="l" rtl="0">
              <a:lnSpc>
                <a:spcPct val="90000"/>
              </a:lnSpc>
              <a:spcBef>
                <a:spcPts val="0"/>
              </a:spcBef>
              <a:spcAft>
                <a:spcPts val="0"/>
              </a:spcAft>
              <a:buClr>
                <a:schemeClr val="dk1"/>
              </a:buClr>
              <a:buSzPts val="1400"/>
              <a:buNone/>
            </a:pPr>
            <a:r>
              <a:rPr lang="en" sz="1400"/>
              <a:t>-Networking with other archives</a:t>
            </a:r>
            <a:endParaRPr sz="1400"/>
          </a:p>
        </p:txBody>
      </p:sp>
      <p:grpSp>
        <p:nvGrpSpPr>
          <p:cNvPr id="321" name="Google Shape;321;p39"/>
          <p:cNvGrpSpPr/>
          <p:nvPr/>
        </p:nvGrpSpPr>
        <p:grpSpPr>
          <a:xfrm>
            <a:off x="6007125" y="1174885"/>
            <a:ext cx="2673000" cy="3302700"/>
            <a:chOff x="6007125" y="1342525"/>
            <a:chExt cx="2673000" cy="3302700"/>
          </a:xfrm>
        </p:grpSpPr>
        <p:sp>
          <p:nvSpPr>
            <p:cNvPr id="322" name="Google Shape;322;p39"/>
            <p:cNvSpPr/>
            <p:nvPr/>
          </p:nvSpPr>
          <p:spPr>
            <a:xfrm>
              <a:off x="6007125"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23" name="Google Shape;323;p39"/>
            <p:cNvSpPr txBox="1"/>
            <p:nvPr/>
          </p:nvSpPr>
          <p:spPr>
            <a:xfrm>
              <a:off x="6007125"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24" name="Google Shape;324;p39"/>
          <p:cNvSpPr txBox="1">
            <a:spLocks noGrp="1"/>
          </p:cNvSpPr>
          <p:nvPr>
            <p:ph type="body" idx="4294967295"/>
          </p:nvPr>
        </p:nvSpPr>
        <p:spPr>
          <a:xfrm>
            <a:off x="6058742" y="117008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3</a:t>
            </a:r>
            <a:endParaRPr>
              <a:solidFill>
                <a:schemeClr val="lt1"/>
              </a:solidFill>
            </a:endParaRPr>
          </a:p>
        </p:txBody>
      </p:sp>
      <p:cxnSp>
        <p:nvCxnSpPr>
          <p:cNvPr id="325" name="Google Shape;325;p39"/>
          <p:cNvCxnSpPr/>
          <p:nvPr/>
        </p:nvCxnSpPr>
        <p:spPr>
          <a:xfrm>
            <a:off x="6427225" y="1347085"/>
            <a:ext cx="0" cy="478800"/>
          </a:xfrm>
          <a:prstGeom prst="straightConnector1">
            <a:avLst/>
          </a:prstGeom>
          <a:noFill/>
          <a:ln w="9525" cap="flat" cmpd="sng">
            <a:solidFill>
              <a:schemeClr val="lt1"/>
            </a:solidFill>
            <a:prstDash val="solid"/>
            <a:round/>
            <a:headEnd type="none" w="sm" len="sm"/>
            <a:tailEnd type="none" w="sm" len="sm"/>
          </a:ln>
        </p:spPr>
      </p:cxnSp>
      <p:sp>
        <p:nvSpPr>
          <p:cNvPr id="326" name="Google Shape;326;p39"/>
          <p:cNvSpPr txBox="1">
            <a:spLocks noGrp="1"/>
          </p:cNvSpPr>
          <p:nvPr>
            <p:ph type="body" idx="4294967295"/>
          </p:nvPr>
        </p:nvSpPr>
        <p:spPr>
          <a:xfrm>
            <a:off x="6503425" y="117488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Knowledge</a:t>
            </a:r>
            <a:endParaRPr>
              <a:solidFill>
                <a:schemeClr val="lt1"/>
              </a:solidFill>
            </a:endParaRPr>
          </a:p>
        </p:txBody>
      </p:sp>
      <p:sp>
        <p:nvSpPr>
          <p:cNvPr id="327" name="Google Shape;327;p39"/>
          <p:cNvSpPr txBox="1">
            <a:spLocks noGrp="1"/>
          </p:cNvSpPr>
          <p:nvPr>
            <p:ph type="body" idx="4294967295"/>
          </p:nvPr>
        </p:nvSpPr>
        <p:spPr>
          <a:xfrm>
            <a:off x="6077675" y="2101310"/>
            <a:ext cx="2527800" cy="2181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t>-Governance/structure for partnerships</a:t>
            </a:r>
            <a:endParaRPr sz="1400"/>
          </a:p>
          <a:p>
            <a:pPr marL="0" lvl="0" indent="0" algn="l" rtl="0">
              <a:lnSpc>
                <a:spcPct val="90000"/>
              </a:lnSpc>
              <a:spcBef>
                <a:spcPts val="1600"/>
              </a:spcBef>
              <a:spcAft>
                <a:spcPts val="0"/>
              </a:spcAft>
              <a:buClr>
                <a:schemeClr val="dk1"/>
              </a:buClr>
              <a:buSzPts val="1400"/>
              <a:buNone/>
            </a:pPr>
            <a:r>
              <a:rPr lang="en" sz="1400"/>
              <a:t>-Self-sufficiency</a:t>
            </a:r>
            <a:endParaRPr sz="1400"/>
          </a:p>
          <a:p>
            <a:pPr marL="0" lvl="0" indent="0" algn="l" rtl="0">
              <a:lnSpc>
                <a:spcPct val="90000"/>
              </a:lnSpc>
              <a:spcBef>
                <a:spcPts val="1600"/>
              </a:spcBef>
              <a:spcAft>
                <a:spcPts val="0"/>
              </a:spcAft>
              <a:buClr>
                <a:schemeClr val="dk1"/>
              </a:buClr>
              <a:buSzPts val="1400"/>
              <a:buNone/>
            </a:pPr>
            <a:r>
              <a:rPr lang="en" sz="1400"/>
              <a:t>-Scale and manpower</a:t>
            </a:r>
            <a:endParaRPr sz="1400"/>
          </a:p>
          <a:p>
            <a:pPr marL="0" lvl="0" indent="0" algn="l" rtl="0">
              <a:lnSpc>
                <a:spcPct val="90000"/>
              </a:lnSpc>
              <a:spcBef>
                <a:spcPts val="1600"/>
              </a:spcBef>
              <a:spcAft>
                <a:spcPts val="1600"/>
              </a:spcAft>
              <a:buClr>
                <a:schemeClr val="dk1"/>
              </a:buClr>
              <a:buSzPts val="1400"/>
              <a:buNone/>
            </a:pPr>
            <a:r>
              <a:rPr lang="en" sz="1400"/>
              <a:t>-Professional skills for maintenance and new collections</a:t>
            </a:r>
            <a:endParaRPr sz="1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0"/>
          <p:cNvSpPr txBox="1"/>
          <p:nvPr/>
        </p:nvSpPr>
        <p:spPr>
          <a:xfrm>
            <a:off x="391075" y="526025"/>
            <a:ext cx="4153500" cy="17361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rgbClr val="000000"/>
              </a:buClr>
              <a:buSzPts val="1800"/>
              <a:buFont typeface="Arial"/>
              <a:buNone/>
            </a:pPr>
            <a:r>
              <a:rPr lang="en" sz="1800" b="0" i="1" u="none" strike="noStrike" cap="none">
                <a:solidFill>
                  <a:schemeClr val="dk1"/>
                </a:solidFill>
                <a:latin typeface="Calibri"/>
                <a:ea typeface="Calibri"/>
                <a:cs typeface="Calibri"/>
                <a:sym typeface="Calibri"/>
              </a:rPr>
              <a:t> “Virginia Tech is a land-grant university, and it's large and has a lot of impacts and a lot of Alumni throughout the Commonwealth, and many more resources than localities have in many respects. </a:t>
            </a:r>
            <a:endParaRPr sz="1800" b="0" i="1" u="none" strike="noStrike" cap="none">
              <a:solidFill>
                <a:schemeClr val="dk1"/>
              </a:solidFill>
              <a:latin typeface="Calibri"/>
              <a:ea typeface="Calibri"/>
              <a:cs typeface="Calibri"/>
              <a:sym typeface="Calibri"/>
            </a:endParaRPr>
          </a:p>
        </p:txBody>
      </p:sp>
      <p:sp>
        <p:nvSpPr>
          <p:cNvPr id="333" name="Google Shape;333;p40"/>
          <p:cNvSpPr txBox="1"/>
          <p:nvPr/>
        </p:nvSpPr>
        <p:spPr>
          <a:xfrm>
            <a:off x="4990400" y="340825"/>
            <a:ext cx="3747300" cy="40575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rgbClr val="000000"/>
              </a:buClr>
              <a:buSzPts val="1500"/>
              <a:buFont typeface="Arial"/>
              <a:buNone/>
            </a:pPr>
            <a:r>
              <a:rPr lang="en" sz="1700" b="0" i="1" u="none" strike="noStrike" cap="none" dirty="0">
                <a:solidFill>
                  <a:schemeClr val="dk1"/>
                </a:solidFill>
                <a:latin typeface="Calibri"/>
                <a:ea typeface="Calibri"/>
                <a:cs typeface="Calibri"/>
                <a:sym typeface="Calibri"/>
              </a:rPr>
              <a:t>“We don't have all the resources to do everything we want to. </a:t>
            </a:r>
            <a:r>
              <a:rPr lang="en" sz="1700" i="1" dirty="0">
                <a:solidFill>
                  <a:schemeClr val="dk1"/>
                </a:solidFill>
                <a:latin typeface="Calibri"/>
                <a:ea typeface="Calibri"/>
                <a:cs typeface="Calibri"/>
                <a:sym typeface="Calibri"/>
              </a:rPr>
              <a:t>…</a:t>
            </a:r>
            <a:r>
              <a:rPr lang="en" sz="1700" b="0" i="1" u="none" strike="noStrike" cap="none" dirty="0">
                <a:solidFill>
                  <a:schemeClr val="dk1"/>
                </a:solidFill>
                <a:latin typeface="Calibri"/>
                <a:ea typeface="Calibri"/>
                <a:cs typeface="Calibri"/>
                <a:sym typeface="Calibri"/>
              </a:rPr>
              <a:t>. So, you and the other human resources, </a:t>
            </a:r>
            <a:r>
              <a:rPr lang="en" sz="1700" i="1" dirty="0">
                <a:solidFill>
                  <a:schemeClr val="dk1"/>
                </a:solidFill>
                <a:latin typeface="Calibri"/>
                <a:ea typeface="Calibri"/>
                <a:cs typeface="Calibri"/>
                <a:sym typeface="Calibri"/>
              </a:rPr>
              <a:t>and </a:t>
            </a:r>
            <a:r>
              <a:rPr lang="en" sz="1700" b="0" i="1" u="none" strike="noStrike" cap="none" dirty="0">
                <a:solidFill>
                  <a:schemeClr val="dk1"/>
                </a:solidFill>
                <a:latin typeface="Calibri"/>
                <a:ea typeface="Calibri"/>
                <a:cs typeface="Calibri"/>
                <a:sym typeface="Calibri"/>
              </a:rPr>
              <a:t>technical support, would be really helpful. But in terms of perception in the community, I think it would just demonstrate it</a:t>
            </a:r>
            <a:r>
              <a:rPr lang="en" sz="1700" i="1" dirty="0">
                <a:solidFill>
                  <a:schemeClr val="dk1"/>
                </a:solidFill>
                <a:latin typeface="Calibri"/>
                <a:ea typeface="Calibri"/>
                <a:cs typeface="Calibri"/>
                <a:sym typeface="Calibri"/>
              </a:rPr>
              <a:t>’s [broader value]</a:t>
            </a:r>
            <a:r>
              <a:rPr lang="en" sz="1700" b="0" i="1" u="none" strike="noStrike" cap="none" dirty="0">
                <a:solidFill>
                  <a:schemeClr val="dk1"/>
                </a:solidFill>
                <a:latin typeface="Calibri"/>
                <a:ea typeface="Calibri"/>
                <a:cs typeface="Calibri"/>
                <a:sym typeface="Calibri"/>
              </a:rPr>
              <a:t>. It's one thing for [us ]to say this is important history that needs to be preserved. That's another thing for third-party academics and so forth to say that. So, I think it could lend a</a:t>
            </a:r>
            <a:r>
              <a:rPr lang="en" sz="1700" i="1" dirty="0">
                <a:solidFill>
                  <a:schemeClr val="dk1"/>
                </a:solidFill>
                <a:latin typeface="Calibri"/>
                <a:ea typeface="Calibri"/>
                <a:cs typeface="Calibri"/>
                <a:sym typeface="Calibri"/>
              </a:rPr>
              <a:t> </a:t>
            </a:r>
            <a:r>
              <a:rPr lang="en" sz="1700" b="0" i="1" u="none" strike="noStrike" cap="none" dirty="0">
                <a:solidFill>
                  <a:schemeClr val="dk1"/>
                </a:solidFill>
                <a:latin typeface="Calibri"/>
                <a:ea typeface="Calibri"/>
                <a:cs typeface="Calibri"/>
                <a:sym typeface="Calibri"/>
              </a:rPr>
              <a:t>sense of legitimacy to the project.”</a:t>
            </a:r>
            <a:endParaRPr sz="1700" b="0" i="1" u="none" strike="noStrike" cap="none" dirty="0">
              <a:solidFill>
                <a:schemeClr val="dk1"/>
              </a:solidFill>
              <a:latin typeface="Calibri"/>
              <a:ea typeface="Calibri"/>
              <a:cs typeface="Calibri"/>
              <a:sym typeface="Calibri"/>
            </a:endParaRPr>
          </a:p>
        </p:txBody>
      </p:sp>
      <p:sp>
        <p:nvSpPr>
          <p:cNvPr id="334" name="Google Shape;334;p40"/>
          <p:cNvSpPr txBox="1"/>
          <p:nvPr/>
        </p:nvSpPr>
        <p:spPr>
          <a:xfrm>
            <a:off x="391075" y="2769300"/>
            <a:ext cx="3956700" cy="13491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rgbClr val="000000"/>
              </a:buClr>
              <a:buSzPts val="1700"/>
              <a:buFont typeface="Arial"/>
              <a:buNone/>
            </a:pPr>
            <a:r>
              <a:rPr lang="en" sz="1700" b="0" i="1" u="none" strike="noStrike" cap="none">
                <a:solidFill>
                  <a:schemeClr val="dk1"/>
                </a:solidFill>
                <a:latin typeface="Calibri"/>
                <a:ea typeface="Calibri"/>
                <a:cs typeface="Calibri"/>
                <a:sym typeface="Calibri"/>
              </a:rPr>
              <a:t>“All the institutions were racist. So, my gut says that people would [be ok woking with with Virginia Tech</a:t>
            </a:r>
            <a:r>
              <a:rPr lang="en" sz="1700" i="1">
                <a:solidFill>
                  <a:schemeClr val="dk1"/>
                </a:solidFill>
                <a:latin typeface="Calibri"/>
                <a:ea typeface="Calibri"/>
                <a:cs typeface="Calibri"/>
                <a:sym typeface="Calibri"/>
              </a:rPr>
              <a:t>],</a:t>
            </a:r>
            <a:r>
              <a:rPr lang="en" sz="1700" b="0" i="1" u="none" strike="noStrike" cap="none">
                <a:solidFill>
                  <a:schemeClr val="dk1"/>
                </a:solidFill>
                <a:latin typeface="Calibri"/>
                <a:ea typeface="Calibri"/>
                <a:cs typeface="Calibri"/>
                <a:sym typeface="Calibri"/>
              </a:rPr>
              <a:t> even though there's that history.”</a:t>
            </a:r>
            <a:endParaRPr sz="1700" b="0" i="1" u="none" strike="noStrike" cap="none">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41"/>
          <p:cNvSpPr txBox="1">
            <a:spLocks noGrp="1"/>
          </p:cNvSpPr>
          <p:nvPr>
            <p:ph type="title" idx="4294967295"/>
          </p:nvPr>
        </p:nvSpPr>
        <p:spPr>
          <a:xfrm>
            <a:off x="387900" y="458025"/>
            <a:ext cx="8368200" cy="686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Calibri"/>
              <a:buNone/>
            </a:pPr>
            <a:r>
              <a:rPr lang="en"/>
              <a:t>Interview Results: Plans and Hopes</a:t>
            </a:r>
            <a:endParaRPr/>
          </a:p>
        </p:txBody>
      </p:sp>
      <p:grpSp>
        <p:nvGrpSpPr>
          <p:cNvPr id="340" name="Google Shape;340;p41"/>
          <p:cNvGrpSpPr/>
          <p:nvPr/>
        </p:nvGrpSpPr>
        <p:grpSpPr>
          <a:xfrm>
            <a:off x="431825" y="1342525"/>
            <a:ext cx="2683300" cy="3302700"/>
            <a:chOff x="431825" y="1342525"/>
            <a:chExt cx="2683300" cy="3302700"/>
          </a:xfrm>
        </p:grpSpPr>
        <p:sp>
          <p:nvSpPr>
            <p:cNvPr id="341" name="Google Shape;341;p41"/>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2" name="Google Shape;342;p41"/>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43" name="Google Shape;343;p41"/>
          <p:cNvSpPr txBox="1">
            <a:spLocks noGrp="1"/>
          </p:cNvSpPr>
          <p:nvPr>
            <p:ph type="body" idx="4294967295"/>
          </p:nvPr>
        </p:nvSpPr>
        <p:spPr>
          <a:xfrm>
            <a:off x="48919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1</a:t>
            </a:r>
            <a:endParaRPr>
              <a:solidFill>
                <a:schemeClr val="lt1"/>
              </a:solidFill>
            </a:endParaRPr>
          </a:p>
        </p:txBody>
      </p:sp>
      <p:cxnSp>
        <p:nvCxnSpPr>
          <p:cNvPr id="344" name="Google Shape;344;p41"/>
          <p:cNvCxnSpPr/>
          <p:nvPr/>
        </p:nvCxnSpPr>
        <p:spPr>
          <a:xfrm>
            <a:off x="857675" y="1514725"/>
            <a:ext cx="0" cy="478800"/>
          </a:xfrm>
          <a:prstGeom prst="straightConnector1">
            <a:avLst/>
          </a:prstGeom>
          <a:noFill/>
          <a:ln w="9525" cap="flat" cmpd="sng">
            <a:solidFill>
              <a:schemeClr val="lt1"/>
            </a:solidFill>
            <a:prstDash val="solid"/>
            <a:round/>
            <a:headEnd type="none" w="sm" len="sm"/>
            <a:tailEnd type="none" w="sm" len="sm"/>
          </a:ln>
        </p:spPr>
      </p:cxnSp>
      <p:sp>
        <p:nvSpPr>
          <p:cNvPr id="345" name="Google Shape;345;p41"/>
          <p:cNvSpPr txBox="1">
            <a:spLocks noGrp="1"/>
          </p:cNvSpPr>
          <p:nvPr>
            <p:ph type="body" idx="4294967295"/>
          </p:nvPr>
        </p:nvSpPr>
        <p:spPr>
          <a:xfrm>
            <a:off x="933875" y="13377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Protection</a:t>
            </a:r>
            <a:endParaRPr>
              <a:solidFill>
                <a:schemeClr val="lt1"/>
              </a:solidFill>
            </a:endParaRPr>
          </a:p>
        </p:txBody>
      </p:sp>
      <p:sp>
        <p:nvSpPr>
          <p:cNvPr id="346" name="Google Shape;346;p41"/>
          <p:cNvSpPr txBox="1">
            <a:spLocks noGrp="1"/>
          </p:cNvSpPr>
          <p:nvPr>
            <p:ph type="body" idx="4294967295"/>
          </p:nvPr>
        </p:nvSpPr>
        <p:spPr>
          <a:xfrm>
            <a:off x="508125" y="2268950"/>
            <a:ext cx="2530800" cy="2874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t>-Understanding of liability, copyright, tiered access, etc. </a:t>
            </a:r>
            <a:endParaRPr sz="1400"/>
          </a:p>
          <a:p>
            <a:pPr marL="0" lvl="0" indent="0" algn="l" rtl="0">
              <a:lnSpc>
                <a:spcPct val="90000"/>
              </a:lnSpc>
              <a:spcBef>
                <a:spcPts val="0"/>
              </a:spcBef>
              <a:spcAft>
                <a:spcPts val="0"/>
              </a:spcAft>
              <a:buClr>
                <a:schemeClr val="dk1"/>
              </a:buClr>
              <a:buSzPts val="1400"/>
              <a:buNone/>
            </a:pPr>
            <a:r>
              <a:rPr lang="en" sz="1400"/>
              <a:t>-Protecting sensitive information and physical collections</a:t>
            </a:r>
            <a:endParaRPr sz="1400"/>
          </a:p>
          <a:p>
            <a:pPr marL="0" lvl="0" indent="0" algn="l" rtl="0">
              <a:lnSpc>
                <a:spcPct val="90000"/>
              </a:lnSpc>
              <a:spcBef>
                <a:spcPts val="0"/>
              </a:spcBef>
              <a:spcAft>
                <a:spcPts val="0"/>
              </a:spcAft>
              <a:buClr>
                <a:schemeClr val="dk1"/>
              </a:buClr>
              <a:buSzPts val="1400"/>
              <a:buNone/>
            </a:pPr>
            <a:r>
              <a:rPr lang="en" sz="1400"/>
              <a:t>-Resilience from political and economic shifts</a:t>
            </a:r>
            <a:endParaRPr/>
          </a:p>
          <a:p>
            <a:pPr marL="0" lvl="0" indent="0" algn="l" rtl="0">
              <a:lnSpc>
                <a:spcPct val="90000"/>
              </a:lnSpc>
              <a:spcBef>
                <a:spcPts val="0"/>
              </a:spcBef>
              <a:spcAft>
                <a:spcPts val="0"/>
              </a:spcAft>
              <a:buClr>
                <a:schemeClr val="dk1"/>
              </a:buClr>
              <a:buSzPts val="1400"/>
              <a:buNone/>
            </a:pPr>
            <a:endParaRPr sz="1400"/>
          </a:p>
          <a:p>
            <a:pPr marL="0" lvl="0" indent="0" algn="l" rtl="0">
              <a:lnSpc>
                <a:spcPct val="90000"/>
              </a:lnSpc>
              <a:spcBef>
                <a:spcPts val="0"/>
              </a:spcBef>
              <a:spcAft>
                <a:spcPts val="0"/>
              </a:spcAft>
              <a:buClr>
                <a:schemeClr val="dk1"/>
              </a:buClr>
              <a:buSzPts val="1400"/>
              <a:buNone/>
            </a:pPr>
            <a:r>
              <a:rPr lang="en" sz="1400" b="1"/>
              <a:t>Institutional Partners:</a:t>
            </a:r>
            <a:endParaRPr sz="1400" b="1"/>
          </a:p>
          <a:p>
            <a:pPr marL="0" lvl="0" indent="0" algn="l" rtl="0">
              <a:lnSpc>
                <a:spcPct val="90000"/>
              </a:lnSpc>
              <a:spcBef>
                <a:spcPts val="0"/>
              </a:spcBef>
              <a:spcAft>
                <a:spcPts val="0"/>
              </a:spcAft>
              <a:buClr>
                <a:schemeClr val="dk1"/>
              </a:buClr>
              <a:buSzPts val="1400"/>
              <a:buNone/>
            </a:pPr>
            <a:r>
              <a:rPr lang="en" sz="1400"/>
              <a:t>-address institutional racism</a:t>
            </a:r>
            <a:endParaRPr sz="1400"/>
          </a:p>
          <a:p>
            <a:pPr marL="0" lvl="0" indent="0" algn="l" rtl="0">
              <a:lnSpc>
                <a:spcPct val="90000"/>
              </a:lnSpc>
              <a:spcBef>
                <a:spcPts val="0"/>
              </a:spcBef>
              <a:spcAft>
                <a:spcPts val="0"/>
              </a:spcAft>
              <a:buClr>
                <a:schemeClr val="dk1"/>
              </a:buClr>
              <a:buSzPts val="1400"/>
              <a:buNone/>
            </a:pPr>
            <a:r>
              <a:rPr lang="en" sz="1400"/>
              <a:t>-transparency</a:t>
            </a:r>
            <a:endParaRPr sz="1400"/>
          </a:p>
        </p:txBody>
      </p:sp>
      <p:grpSp>
        <p:nvGrpSpPr>
          <p:cNvPr id="347" name="Google Shape;347;p41"/>
          <p:cNvGrpSpPr/>
          <p:nvPr/>
        </p:nvGrpSpPr>
        <p:grpSpPr>
          <a:xfrm>
            <a:off x="3221800" y="1342525"/>
            <a:ext cx="2673003" cy="3302700"/>
            <a:chOff x="3221800" y="1342525"/>
            <a:chExt cx="2673003" cy="3302700"/>
          </a:xfrm>
        </p:grpSpPr>
        <p:sp>
          <p:nvSpPr>
            <p:cNvPr id="348" name="Google Shape;348;p41"/>
            <p:cNvSpPr/>
            <p:nvPr/>
          </p:nvSpPr>
          <p:spPr>
            <a:xfrm>
              <a:off x="3221803"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9" name="Google Shape;349;p41"/>
            <p:cNvSpPr txBox="1"/>
            <p:nvPr/>
          </p:nvSpPr>
          <p:spPr>
            <a:xfrm>
              <a:off x="3221800"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50" name="Google Shape;350;p41"/>
          <p:cNvSpPr txBox="1">
            <a:spLocks noGrp="1"/>
          </p:cNvSpPr>
          <p:nvPr>
            <p:ph type="body" idx="4294967295"/>
          </p:nvPr>
        </p:nvSpPr>
        <p:spPr>
          <a:xfrm>
            <a:off x="3275767"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2</a:t>
            </a:r>
            <a:endParaRPr>
              <a:solidFill>
                <a:schemeClr val="lt1"/>
              </a:solidFill>
            </a:endParaRPr>
          </a:p>
        </p:txBody>
      </p:sp>
      <p:cxnSp>
        <p:nvCxnSpPr>
          <p:cNvPr id="351" name="Google Shape;351;p41"/>
          <p:cNvCxnSpPr/>
          <p:nvPr/>
        </p:nvCxnSpPr>
        <p:spPr>
          <a:xfrm>
            <a:off x="3647550" y="1514725"/>
            <a:ext cx="0" cy="478800"/>
          </a:xfrm>
          <a:prstGeom prst="straightConnector1">
            <a:avLst/>
          </a:prstGeom>
          <a:noFill/>
          <a:ln w="9525" cap="flat" cmpd="sng">
            <a:solidFill>
              <a:schemeClr val="lt1"/>
            </a:solidFill>
            <a:prstDash val="solid"/>
            <a:round/>
            <a:headEnd type="none" w="sm" len="sm"/>
            <a:tailEnd type="none" w="sm" len="sm"/>
          </a:ln>
        </p:spPr>
      </p:cxnSp>
      <p:sp>
        <p:nvSpPr>
          <p:cNvPr id="352" name="Google Shape;352;p41"/>
          <p:cNvSpPr txBox="1">
            <a:spLocks noGrp="1"/>
          </p:cNvSpPr>
          <p:nvPr>
            <p:ph type="body" idx="4294967295"/>
          </p:nvPr>
        </p:nvSpPr>
        <p:spPr>
          <a:xfrm>
            <a:off x="3723750"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Dissemination</a:t>
            </a:r>
            <a:endParaRPr>
              <a:solidFill>
                <a:schemeClr val="lt1"/>
              </a:solidFill>
            </a:endParaRPr>
          </a:p>
        </p:txBody>
      </p:sp>
      <p:sp>
        <p:nvSpPr>
          <p:cNvPr id="353" name="Google Shape;353;p41"/>
          <p:cNvSpPr txBox="1">
            <a:spLocks noGrp="1"/>
          </p:cNvSpPr>
          <p:nvPr>
            <p:ph type="body" idx="4294967295"/>
          </p:nvPr>
        </p:nvSpPr>
        <p:spPr>
          <a:xfrm>
            <a:off x="3294700" y="2268950"/>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None/>
            </a:pPr>
            <a:r>
              <a:rPr lang="en" sz="1400"/>
              <a:t>-Networking with other archives and universities</a:t>
            </a:r>
            <a:endParaRPr sz="1400"/>
          </a:p>
          <a:p>
            <a:pPr marL="0" lvl="0" indent="0" algn="l" rtl="0">
              <a:lnSpc>
                <a:spcPct val="90000"/>
              </a:lnSpc>
              <a:spcBef>
                <a:spcPts val="0"/>
              </a:spcBef>
              <a:spcAft>
                <a:spcPts val="0"/>
              </a:spcAft>
              <a:buClr>
                <a:schemeClr val="dk1"/>
              </a:buClr>
              <a:buSzPts val="1400"/>
              <a:buNone/>
            </a:pPr>
            <a:r>
              <a:rPr lang="en" sz="1400"/>
              <a:t>-Education and outreach</a:t>
            </a:r>
            <a:endParaRPr sz="1400"/>
          </a:p>
          <a:p>
            <a:pPr marL="0" lvl="0" indent="0" algn="l" rtl="0">
              <a:lnSpc>
                <a:spcPct val="90000"/>
              </a:lnSpc>
              <a:spcBef>
                <a:spcPts val="0"/>
              </a:spcBef>
              <a:spcAft>
                <a:spcPts val="0"/>
              </a:spcAft>
              <a:buClr>
                <a:schemeClr val="dk1"/>
              </a:buClr>
              <a:buSzPts val="1400"/>
              <a:buNone/>
            </a:pPr>
            <a:r>
              <a:rPr lang="en" sz="1400"/>
              <a:t>-Intentional, careful narrative</a:t>
            </a:r>
            <a:endParaRPr sz="1400"/>
          </a:p>
          <a:p>
            <a:pPr marL="0" lvl="0" indent="0" algn="l" rtl="0">
              <a:lnSpc>
                <a:spcPct val="90000"/>
              </a:lnSpc>
              <a:spcBef>
                <a:spcPts val="0"/>
              </a:spcBef>
              <a:spcAft>
                <a:spcPts val="0"/>
              </a:spcAft>
              <a:buClr>
                <a:schemeClr val="dk1"/>
              </a:buClr>
              <a:buSzPts val="1400"/>
              <a:buNone/>
            </a:pPr>
            <a:r>
              <a:rPr lang="en" sz="1400"/>
              <a:t>-Tying historical narratives to broader themes</a:t>
            </a:r>
            <a:endParaRPr/>
          </a:p>
          <a:p>
            <a:pPr marL="0" lvl="0" indent="0" algn="l" rtl="0">
              <a:lnSpc>
                <a:spcPct val="90000"/>
              </a:lnSpc>
              <a:spcBef>
                <a:spcPts val="0"/>
              </a:spcBef>
              <a:spcAft>
                <a:spcPts val="0"/>
              </a:spcAft>
              <a:buClr>
                <a:schemeClr val="dk1"/>
              </a:buClr>
              <a:buSzPts val="1400"/>
              <a:buNone/>
            </a:pPr>
            <a:endParaRPr sz="1400"/>
          </a:p>
          <a:p>
            <a:pPr marL="0" lvl="0" indent="0" algn="l" rtl="0">
              <a:lnSpc>
                <a:spcPct val="90000"/>
              </a:lnSpc>
              <a:spcBef>
                <a:spcPts val="0"/>
              </a:spcBef>
              <a:spcAft>
                <a:spcPts val="0"/>
              </a:spcAft>
              <a:buClr>
                <a:schemeClr val="dk1"/>
              </a:buClr>
              <a:buSzPts val="1400"/>
              <a:buNone/>
            </a:pPr>
            <a:r>
              <a:rPr lang="en" sz="1400" b="1"/>
              <a:t>Institutional partners:</a:t>
            </a:r>
            <a:br>
              <a:rPr lang="en" sz="1400"/>
            </a:br>
            <a:r>
              <a:rPr lang="en" sz="1400"/>
              <a:t>-Digitization</a:t>
            </a:r>
            <a:endParaRPr sz="1400"/>
          </a:p>
          <a:p>
            <a:pPr marL="0" lvl="0" indent="0" algn="l" rtl="0">
              <a:lnSpc>
                <a:spcPct val="90000"/>
              </a:lnSpc>
              <a:spcBef>
                <a:spcPts val="0"/>
              </a:spcBef>
              <a:spcAft>
                <a:spcPts val="0"/>
              </a:spcAft>
              <a:buClr>
                <a:schemeClr val="dk1"/>
              </a:buClr>
              <a:buSzPts val="1400"/>
              <a:buNone/>
            </a:pPr>
            <a:r>
              <a:rPr lang="en" sz="1400"/>
              <a:t>-Reputation</a:t>
            </a:r>
            <a:endParaRPr sz="1400"/>
          </a:p>
        </p:txBody>
      </p:sp>
      <p:grpSp>
        <p:nvGrpSpPr>
          <p:cNvPr id="354" name="Google Shape;354;p41"/>
          <p:cNvGrpSpPr/>
          <p:nvPr/>
        </p:nvGrpSpPr>
        <p:grpSpPr>
          <a:xfrm>
            <a:off x="6007125" y="1342525"/>
            <a:ext cx="2673000" cy="3302700"/>
            <a:chOff x="6007125" y="1342525"/>
            <a:chExt cx="2673000" cy="3302700"/>
          </a:xfrm>
        </p:grpSpPr>
        <p:sp>
          <p:nvSpPr>
            <p:cNvPr id="355" name="Google Shape;355;p41"/>
            <p:cNvSpPr/>
            <p:nvPr/>
          </p:nvSpPr>
          <p:spPr>
            <a:xfrm>
              <a:off x="6007125"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6" name="Google Shape;356;p41"/>
            <p:cNvSpPr txBox="1"/>
            <p:nvPr/>
          </p:nvSpPr>
          <p:spPr>
            <a:xfrm>
              <a:off x="6007125"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57" name="Google Shape;357;p41"/>
          <p:cNvSpPr txBox="1">
            <a:spLocks noGrp="1"/>
          </p:cNvSpPr>
          <p:nvPr>
            <p:ph type="body" idx="4294967295"/>
          </p:nvPr>
        </p:nvSpPr>
        <p:spPr>
          <a:xfrm>
            <a:off x="605874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3</a:t>
            </a:r>
            <a:endParaRPr>
              <a:solidFill>
                <a:schemeClr val="lt1"/>
              </a:solidFill>
            </a:endParaRPr>
          </a:p>
        </p:txBody>
      </p:sp>
      <p:cxnSp>
        <p:nvCxnSpPr>
          <p:cNvPr id="358" name="Google Shape;358;p41"/>
          <p:cNvCxnSpPr/>
          <p:nvPr/>
        </p:nvCxnSpPr>
        <p:spPr>
          <a:xfrm>
            <a:off x="6427225" y="1514725"/>
            <a:ext cx="0" cy="478800"/>
          </a:xfrm>
          <a:prstGeom prst="straightConnector1">
            <a:avLst/>
          </a:prstGeom>
          <a:noFill/>
          <a:ln w="9525" cap="flat" cmpd="sng">
            <a:solidFill>
              <a:schemeClr val="lt1"/>
            </a:solidFill>
            <a:prstDash val="solid"/>
            <a:round/>
            <a:headEnd type="none" w="sm" len="sm"/>
            <a:tailEnd type="none" w="sm" len="sm"/>
          </a:ln>
        </p:spPr>
      </p:cxnSp>
      <p:sp>
        <p:nvSpPr>
          <p:cNvPr id="359" name="Google Shape;359;p41"/>
          <p:cNvSpPr txBox="1">
            <a:spLocks noGrp="1"/>
          </p:cNvSpPr>
          <p:nvPr>
            <p:ph type="body" idx="4294967295"/>
          </p:nvPr>
        </p:nvSpPr>
        <p:spPr>
          <a:xfrm>
            <a:off x="6503425"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Longevity</a:t>
            </a:r>
            <a:endParaRPr>
              <a:solidFill>
                <a:schemeClr val="lt1"/>
              </a:solidFill>
            </a:endParaRPr>
          </a:p>
        </p:txBody>
      </p:sp>
      <p:sp>
        <p:nvSpPr>
          <p:cNvPr id="360" name="Google Shape;360;p41"/>
          <p:cNvSpPr txBox="1">
            <a:spLocks noGrp="1"/>
          </p:cNvSpPr>
          <p:nvPr>
            <p:ph type="body" idx="4294967295"/>
          </p:nvPr>
        </p:nvSpPr>
        <p:spPr>
          <a:xfrm>
            <a:off x="6077675" y="2268950"/>
            <a:ext cx="2530800" cy="2376300"/>
          </a:xfrm>
          <a:prstGeom prst="rect">
            <a:avLst/>
          </a:prstGeom>
          <a:noFill/>
          <a:ln>
            <a:noFill/>
          </a:ln>
        </p:spPr>
        <p:txBody>
          <a:bodyPr spcFirstLastPara="1" wrap="square" lIns="0" tIns="91425" rIns="91425" bIns="91425" anchor="t" anchorCtr="0">
            <a:noAutofit/>
          </a:bodyPr>
          <a:lstStyle/>
          <a:p>
            <a:pPr marL="0" lvl="0" indent="0" algn="l" rtl="0">
              <a:lnSpc>
                <a:spcPct val="115000"/>
              </a:lnSpc>
              <a:spcBef>
                <a:spcPts val="0"/>
              </a:spcBef>
              <a:spcAft>
                <a:spcPts val="0"/>
              </a:spcAft>
              <a:buClr>
                <a:schemeClr val="dk1"/>
              </a:buClr>
              <a:buSzPts val="1400"/>
              <a:buNone/>
            </a:pPr>
            <a:r>
              <a:rPr lang="en" sz="1400"/>
              <a:t>-Creating new models for archives and governance</a:t>
            </a:r>
            <a:endParaRPr sz="1400"/>
          </a:p>
          <a:p>
            <a:pPr marL="0" lvl="0" indent="0" algn="l" rtl="0">
              <a:lnSpc>
                <a:spcPct val="115000"/>
              </a:lnSpc>
              <a:spcBef>
                <a:spcPts val="0"/>
              </a:spcBef>
              <a:spcAft>
                <a:spcPts val="0"/>
              </a:spcAft>
              <a:buClr>
                <a:schemeClr val="dk1"/>
              </a:buClr>
              <a:buSzPts val="1400"/>
              <a:buNone/>
            </a:pPr>
            <a:r>
              <a:rPr lang="en" sz="1400"/>
              <a:t>-Self-sufficiency</a:t>
            </a:r>
            <a:endParaRPr/>
          </a:p>
          <a:p>
            <a:pPr marL="0" lvl="0" indent="0" algn="l" rtl="0">
              <a:lnSpc>
                <a:spcPct val="115000"/>
              </a:lnSpc>
              <a:spcBef>
                <a:spcPts val="0"/>
              </a:spcBef>
              <a:spcAft>
                <a:spcPts val="0"/>
              </a:spcAft>
              <a:buClr>
                <a:schemeClr val="dk1"/>
              </a:buClr>
              <a:buSzPts val="1400"/>
              <a:buNone/>
            </a:pPr>
            <a:endParaRPr sz="1400"/>
          </a:p>
          <a:p>
            <a:pPr marL="0" lvl="0" indent="0" algn="l" rtl="0">
              <a:lnSpc>
                <a:spcPct val="115000"/>
              </a:lnSpc>
              <a:spcBef>
                <a:spcPts val="0"/>
              </a:spcBef>
              <a:spcAft>
                <a:spcPts val="0"/>
              </a:spcAft>
              <a:buClr>
                <a:schemeClr val="dk1"/>
              </a:buClr>
              <a:buSzPts val="1400"/>
              <a:buNone/>
            </a:pPr>
            <a:r>
              <a:rPr lang="en" sz="1400" b="1"/>
              <a:t>Institutional partners: </a:t>
            </a:r>
            <a:endParaRPr sz="1400" b="1"/>
          </a:p>
          <a:p>
            <a:pPr marL="0" lvl="0" indent="0" algn="l" rtl="0">
              <a:lnSpc>
                <a:spcPct val="115000"/>
              </a:lnSpc>
              <a:spcBef>
                <a:spcPts val="0"/>
              </a:spcBef>
              <a:spcAft>
                <a:spcPts val="0"/>
              </a:spcAft>
              <a:buClr>
                <a:schemeClr val="dk1"/>
              </a:buClr>
              <a:buSzPts val="1400"/>
              <a:buNone/>
            </a:pPr>
            <a:r>
              <a:rPr lang="en" sz="1400"/>
              <a:t>–Knowledge</a:t>
            </a:r>
            <a:endParaRPr sz="1400"/>
          </a:p>
          <a:p>
            <a:pPr marL="0" lvl="0" indent="0" algn="l" rtl="0">
              <a:lnSpc>
                <a:spcPct val="115000"/>
              </a:lnSpc>
              <a:spcBef>
                <a:spcPts val="0"/>
              </a:spcBef>
              <a:spcAft>
                <a:spcPts val="0"/>
              </a:spcAft>
              <a:buClr>
                <a:schemeClr val="dk1"/>
              </a:buClr>
              <a:buSzPts val="1400"/>
              <a:buNone/>
            </a:pPr>
            <a:r>
              <a:rPr lang="en" sz="1400"/>
              <a:t>-networks</a:t>
            </a:r>
            <a:endParaRPr sz="1400"/>
          </a:p>
          <a:p>
            <a:pPr marL="0" lvl="0" indent="0" algn="l" rtl="0">
              <a:lnSpc>
                <a:spcPct val="115000"/>
              </a:lnSpc>
              <a:spcBef>
                <a:spcPts val="0"/>
              </a:spcBef>
              <a:spcAft>
                <a:spcPts val="0"/>
              </a:spcAft>
              <a:buClr>
                <a:schemeClr val="dk1"/>
              </a:buClr>
              <a:buSzPts val="1400"/>
              <a:buNone/>
            </a:pPr>
            <a:r>
              <a:rPr lang="en" sz="1400"/>
              <a:t>-resources</a:t>
            </a:r>
            <a:endParaRPr sz="1400"/>
          </a:p>
          <a:p>
            <a:pPr marL="0" lvl="0" indent="0" algn="l" rtl="0">
              <a:lnSpc>
                <a:spcPct val="115000"/>
              </a:lnSpc>
              <a:spcBef>
                <a:spcPts val="0"/>
              </a:spcBef>
              <a:spcAft>
                <a:spcPts val="0"/>
              </a:spcAft>
              <a:buClr>
                <a:schemeClr val="dk1"/>
              </a:buClr>
              <a:buSzPts val="1400"/>
              <a:buNone/>
            </a:pPr>
            <a:r>
              <a:rPr lang="en" sz="1400"/>
              <a:t>-legitimacy</a:t>
            </a:r>
            <a:endParaRPr sz="14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Southwest Virginia Community Collections Forum</a:t>
            </a:r>
            <a:endParaRPr/>
          </a:p>
        </p:txBody>
      </p:sp>
      <p:sp>
        <p:nvSpPr>
          <p:cNvPr id="366" name="Google Shape;366;p4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dirty="0">
                <a:solidFill>
                  <a:schemeClr val="dk1"/>
                </a:solidFill>
              </a:rPr>
              <a:t>Session 1, May 20, 2022: The Need for Archives</a:t>
            </a:r>
            <a:endParaRPr sz="2000" dirty="0">
              <a:solidFill>
                <a:schemeClr val="dk1"/>
              </a:solidFill>
            </a:endParaRPr>
          </a:p>
          <a:p>
            <a:pPr marL="0" lvl="0" indent="0" algn="l" rtl="0">
              <a:spcBef>
                <a:spcPts val="1200"/>
              </a:spcBef>
              <a:spcAft>
                <a:spcPts val="0"/>
              </a:spcAft>
              <a:buNone/>
            </a:pPr>
            <a:r>
              <a:rPr lang="en" sz="2000" dirty="0">
                <a:solidFill>
                  <a:schemeClr val="dk1"/>
                </a:solidFill>
              </a:rPr>
              <a:t>Session 2, May 27, 2022: Functional Requirements</a:t>
            </a:r>
            <a:endParaRPr sz="2000" dirty="0">
              <a:solidFill>
                <a:schemeClr val="dk1"/>
              </a:solidFill>
            </a:endParaRPr>
          </a:p>
          <a:p>
            <a:pPr marL="0" lvl="0" indent="0" algn="l" rtl="0">
              <a:spcBef>
                <a:spcPts val="1200"/>
              </a:spcBef>
              <a:spcAft>
                <a:spcPts val="0"/>
              </a:spcAft>
              <a:buNone/>
            </a:pPr>
            <a:r>
              <a:rPr lang="en" sz="2000" dirty="0">
                <a:solidFill>
                  <a:schemeClr val="dk1"/>
                </a:solidFill>
              </a:rPr>
              <a:t>Session 3, June 3, 2022: Memorandum of Agreement</a:t>
            </a:r>
            <a:endParaRPr sz="2000" dirty="0">
              <a:solidFill>
                <a:schemeClr val="dk1"/>
              </a:solidFill>
            </a:endParaRPr>
          </a:p>
          <a:p>
            <a:pPr marL="0" lvl="0" indent="0" algn="l" rtl="0">
              <a:spcBef>
                <a:spcPts val="1200"/>
              </a:spcBef>
              <a:spcAft>
                <a:spcPts val="1200"/>
              </a:spcAft>
              <a:buNone/>
            </a:pPr>
            <a:r>
              <a:rPr lang="en" sz="2000" dirty="0">
                <a:solidFill>
                  <a:schemeClr val="dk1"/>
                </a:solidFill>
              </a:rPr>
              <a:t>Session 4, June 24, 2022: Governance</a:t>
            </a:r>
            <a:endParaRPr sz="2000" dirty="0">
              <a:solidFill>
                <a:schemeClr val="dk1"/>
              </a:solidFill>
            </a:endParaRPr>
          </a:p>
        </p:txBody>
      </p:sp>
      <p:sp>
        <p:nvSpPr>
          <p:cNvPr id="367" name="Google Shape;367;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body" idx="1"/>
          </p:nvPr>
        </p:nvSpPr>
        <p:spPr>
          <a:xfrm>
            <a:off x="311700" y="1489950"/>
            <a:ext cx="8520600" cy="21636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2800"/>
              <a:buFont typeface="Arial"/>
              <a:buNone/>
            </a:pPr>
            <a:r>
              <a:rPr lang="en" sz="2500" i="1">
                <a:solidFill>
                  <a:schemeClr val="dk1"/>
                </a:solidFill>
              </a:rPr>
              <a:t>There is a gap between well-resourced libraries with robust digital infrastructure and smaller community organizations, many of which produce analog and digital media across multiple platforms but often without a preservation strategy. </a:t>
            </a:r>
            <a:endParaRPr sz="1500"/>
          </a:p>
        </p:txBody>
      </p:sp>
      <p:sp>
        <p:nvSpPr>
          <p:cNvPr id="80" name="Google Shape;80;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dirty="0"/>
              <a:t>Session 1, May 20: The Need for Archives</a:t>
            </a:r>
            <a:endParaRPr dirty="0"/>
          </a:p>
        </p:txBody>
      </p:sp>
      <p:sp>
        <p:nvSpPr>
          <p:cNvPr id="373" name="Google Shape;373;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dk1"/>
                </a:solidFill>
                <a:latin typeface="Arial"/>
                <a:ea typeface="Arial"/>
                <a:cs typeface="Arial"/>
                <a:sym typeface="Arial"/>
              </a:rPr>
              <a:t>Questions we asked:</a:t>
            </a:r>
            <a:endParaRPr>
              <a:solidFill>
                <a:schemeClr val="dk1"/>
              </a:solidFill>
              <a:latin typeface="Arial"/>
              <a:ea typeface="Arial"/>
              <a:cs typeface="Arial"/>
              <a:sym typeface="Arial"/>
            </a:endParaRPr>
          </a:p>
          <a:p>
            <a:pPr marL="457200" lvl="0" indent="-342900" algn="l" rtl="0">
              <a:lnSpc>
                <a:spcPct val="106999"/>
              </a:lnSpc>
              <a:spcBef>
                <a:spcPts val="1200"/>
              </a:spcBef>
              <a:spcAft>
                <a:spcPts val="0"/>
              </a:spcAft>
              <a:buClr>
                <a:schemeClr val="dk1"/>
              </a:buClr>
              <a:buSzPts val="1800"/>
              <a:buFont typeface="Arial"/>
              <a:buAutoNum type="arabicPeriod"/>
            </a:pPr>
            <a:r>
              <a:rPr lang="en">
                <a:solidFill>
                  <a:schemeClr val="dk1"/>
                </a:solidFill>
                <a:latin typeface="Arial"/>
                <a:ea typeface="Arial"/>
                <a:cs typeface="Arial"/>
                <a:sym typeface="Arial"/>
              </a:rPr>
              <a:t>What types of materials would you contribute?</a:t>
            </a:r>
            <a:endParaRPr>
              <a:solidFill>
                <a:schemeClr val="dk1"/>
              </a:solidFill>
              <a:latin typeface="Arial"/>
              <a:ea typeface="Arial"/>
              <a:cs typeface="Arial"/>
              <a:sym typeface="Arial"/>
            </a:endParaRPr>
          </a:p>
          <a:p>
            <a:pPr marL="457200" lvl="0" indent="-342900" algn="l" rtl="0">
              <a:lnSpc>
                <a:spcPct val="106999"/>
              </a:lnSpc>
              <a:spcBef>
                <a:spcPts val="0"/>
              </a:spcBef>
              <a:spcAft>
                <a:spcPts val="0"/>
              </a:spcAft>
              <a:buClr>
                <a:schemeClr val="dk1"/>
              </a:buClr>
              <a:buSzPts val="1800"/>
              <a:buFont typeface="Arial"/>
              <a:buAutoNum type="arabicPeriod"/>
            </a:pPr>
            <a:r>
              <a:rPr lang="en">
                <a:solidFill>
                  <a:schemeClr val="dk1"/>
                </a:solidFill>
                <a:latin typeface="Arial"/>
                <a:ea typeface="Arial"/>
                <a:cs typeface="Arial"/>
                <a:sym typeface="Arial"/>
              </a:rPr>
              <a:t>What causes you concern?</a:t>
            </a:r>
            <a:endParaRPr>
              <a:solidFill>
                <a:schemeClr val="dk1"/>
              </a:solidFill>
              <a:latin typeface="Arial"/>
              <a:ea typeface="Arial"/>
              <a:cs typeface="Arial"/>
              <a:sym typeface="Arial"/>
            </a:endParaRPr>
          </a:p>
          <a:p>
            <a:pPr marL="457200" lvl="0" indent="-342900" algn="l" rtl="0">
              <a:lnSpc>
                <a:spcPct val="106999"/>
              </a:lnSpc>
              <a:spcBef>
                <a:spcPts val="0"/>
              </a:spcBef>
              <a:spcAft>
                <a:spcPts val="0"/>
              </a:spcAft>
              <a:buClr>
                <a:schemeClr val="dk1"/>
              </a:buClr>
              <a:buSzPts val="1800"/>
              <a:buFont typeface="Arial"/>
              <a:buAutoNum type="arabicPeriod"/>
            </a:pPr>
            <a:r>
              <a:rPr lang="en">
                <a:solidFill>
                  <a:schemeClr val="dk1"/>
                </a:solidFill>
                <a:latin typeface="Arial"/>
                <a:ea typeface="Arial"/>
                <a:cs typeface="Arial"/>
                <a:sym typeface="Arial"/>
              </a:rPr>
              <a:t>What are the obstacles for participation?</a:t>
            </a:r>
            <a:endParaRPr>
              <a:solidFill>
                <a:schemeClr val="dk1"/>
              </a:solidFill>
              <a:latin typeface="Arial"/>
              <a:ea typeface="Arial"/>
              <a:cs typeface="Arial"/>
              <a:sym typeface="Arial"/>
            </a:endParaRPr>
          </a:p>
          <a:p>
            <a:pPr marL="457200" lvl="0" indent="-342900" algn="l" rtl="0">
              <a:lnSpc>
                <a:spcPct val="106999"/>
              </a:lnSpc>
              <a:spcBef>
                <a:spcPts val="0"/>
              </a:spcBef>
              <a:spcAft>
                <a:spcPts val="0"/>
              </a:spcAft>
              <a:buClr>
                <a:schemeClr val="dk1"/>
              </a:buClr>
              <a:buSzPts val="1800"/>
              <a:buFont typeface="Arial"/>
              <a:buAutoNum type="arabicPeriod"/>
            </a:pPr>
            <a:r>
              <a:rPr lang="en">
                <a:solidFill>
                  <a:schemeClr val="dk1"/>
                </a:solidFill>
                <a:latin typeface="Arial"/>
                <a:ea typeface="Arial"/>
                <a:cs typeface="Arial"/>
                <a:sym typeface="Arial"/>
              </a:rPr>
              <a:t>What are the opportunities for participation?</a:t>
            </a:r>
            <a:endParaRPr>
              <a:solidFill>
                <a:schemeClr val="dk1"/>
              </a:solidFill>
              <a:latin typeface="Arial"/>
              <a:ea typeface="Arial"/>
              <a:cs typeface="Arial"/>
              <a:sym typeface="Arial"/>
            </a:endParaRPr>
          </a:p>
          <a:p>
            <a:pPr marL="0" lvl="0" indent="0" algn="l" rtl="0">
              <a:spcBef>
                <a:spcPts val="0"/>
              </a:spcBef>
              <a:spcAft>
                <a:spcPts val="1200"/>
              </a:spcAft>
              <a:buNone/>
            </a:pPr>
            <a:endParaRPr>
              <a:solidFill>
                <a:schemeClr val="dk1"/>
              </a:solidFill>
              <a:latin typeface="Arial"/>
              <a:ea typeface="Arial"/>
              <a:cs typeface="Arial"/>
              <a:sym typeface="Arial"/>
            </a:endParaRPr>
          </a:p>
        </p:txBody>
      </p:sp>
      <p:sp>
        <p:nvSpPr>
          <p:cNvPr id="374" name="Google Shape;374;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dirty="0"/>
              <a:t>Session 1, May 20: The Need for Archives</a:t>
            </a:r>
            <a:endParaRPr dirty="0"/>
          </a:p>
        </p:txBody>
      </p:sp>
      <p:sp>
        <p:nvSpPr>
          <p:cNvPr id="380" name="Google Shape;380;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1"/>
                </a:solidFill>
              </a:rPr>
              <a:t>Opportunities:</a:t>
            </a:r>
            <a:endParaRPr sz="2000">
              <a:solidFill>
                <a:schemeClr val="dk1"/>
              </a:solidFill>
            </a:endParaRPr>
          </a:p>
          <a:p>
            <a:pPr marL="457200" lvl="0" indent="-355600" algn="l" rtl="0">
              <a:spcBef>
                <a:spcPts val="1200"/>
              </a:spcBef>
              <a:spcAft>
                <a:spcPts val="0"/>
              </a:spcAft>
              <a:buClr>
                <a:schemeClr val="dk1"/>
              </a:buClr>
              <a:buSzPts val="2000"/>
              <a:buChar char="●"/>
            </a:pPr>
            <a:r>
              <a:rPr lang="en" sz="2000">
                <a:solidFill>
                  <a:schemeClr val="dk1"/>
                </a:solidFill>
              </a:rPr>
              <a:t>Opportunity for African American elders and descendant communities to gain increased access to African American history and culture</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Opportunity for acquiring data and digging into primary resources</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Range of audiences</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Primary sources rather than “scrubbed textbook narrative”</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Celebrate this region’s rich heritage and incredible natural beauty</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Lots of information out there that is not managed or curated </a:t>
            </a:r>
            <a:endParaRPr sz="2000">
              <a:solidFill>
                <a:schemeClr val="dk1"/>
              </a:solidFill>
            </a:endParaRPr>
          </a:p>
          <a:p>
            <a:pPr marL="0" lvl="0" indent="0" algn="l" rtl="0">
              <a:spcBef>
                <a:spcPts val="0"/>
              </a:spcBef>
              <a:spcAft>
                <a:spcPts val="1200"/>
              </a:spcAft>
              <a:buNone/>
            </a:pPr>
            <a:endParaRPr sz="2000">
              <a:solidFill>
                <a:schemeClr val="dk1"/>
              </a:solidFill>
            </a:endParaRPr>
          </a:p>
        </p:txBody>
      </p:sp>
      <p:sp>
        <p:nvSpPr>
          <p:cNvPr id="381" name="Google Shape;381;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5"/>
          <p:cNvSpPr txBox="1">
            <a:spLocks noGrp="1"/>
          </p:cNvSpPr>
          <p:nvPr>
            <p:ph type="title" idx="4294967295"/>
          </p:nvPr>
        </p:nvSpPr>
        <p:spPr>
          <a:xfrm>
            <a:off x="387900" y="458025"/>
            <a:ext cx="8368200" cy="686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Calibri"/>
              <a:buNone/>
            </a:pPr>
            <a:r>
              <a:rPr lang="en" dirty="0"/>
              <a:t>Focus Group Results. Session 1. Need for Archives</a:t>
            </a:r>
            <a:endParaRPr dirty="0"/>
          </a:p>
        </p:txBody>
      </p:sp>
      <p:grpSp>
        <p:nvGrpSpPr>
          <p:cNvPr id="387" name="Google Shape;387;p45"/>
          <p:cNvGrpSpPr/>
          <p:nvPr/>
        </p:nvGrpSpPr>
        <p:grpSpPr>
          <a:xfrm>
            <a:off x="431825" y="1342525"/>
            <a:ext cx="2683300" cy="3302700"/>
            <a:chOff x="431825" y="1342525"/>
            <a:chExt cx="2683300" cy="3302700"/>
          </a:xfrm>
        </p:grpSpPr>
        <p:sp>
          <p:nvSpPr>
            <p:cNvPr id="388" name="Google Shape;388;p45"/>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89" name="Google Shape;389;p45"/>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90" name="Google Shape;390;p45"/>
          <p:cNvSpPr txBox="1">
            <a:spLocks noGrp="1"/>
          </p:cNvSpPr>
          <p:nvPr>
            <p:ph type="body" idx="4294967295"/>
          </p:nvPr>
        </p:nvSpPr>
        <p:spPr>
          <a:xfrm>
            <a:off x="48919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1</a:t>
            </a:r>
            <a:endParaRPr>
              <a:solidFill>
                <a:schemeClr val="lt1"/>
              </a:solidFill>
            </a:endParaRPr>
          </a:p>
        </p:txBody>
      </p:sp>
      <p:cxnSp>
        <p:nvCxnSpPr>
          <p:cNvPr id="391" name="Google Shape;391;p45"/>
          <p:cNvCxnSpPr/>
          <p:nvPr/>
        </p:nvCxnSpPr>
        <p:spPr>
          <a:xfrm>
            <a:off x="857675" y="1514725"/>
            <a:ext cx="0" cy="478800"/>
          </a:xfrm>
          <a:prstGeom prst="straightConnector1">
            <a:avLst/>
          </a:prstGeom>
          <a:noFill/>
          <a:ln w="9525" cap="flat" cmpd="sng">
            <a:solidFill>
              <a:schemeClr val="lt1"/>
            </a:solidFill>
            <a:prstDash val="solid"/>
            <a:round/>
            <a:headEnd type="none" w="sm" len="sm"/>
            <a:tailEnd type="none" w="sm" len="sm"/>
          </a:ln>
        </p:spPr>
      </p:cxnSp>
      <p:sp>
        <p:nvSpPr>
          <p:cNvPr id="392" name="Google Shape;392;p45"/>
          <p:cNvSpPr txBox="1">
            <a:spLocks noGrp="1"/>
          </p:cNvSpPr>
          <p:nvPr>
            <p:ph type="body" idx="4294967295"/>
          </p:nvPr>
        </p:nvSpPr>
        <p:spPr>
          <a:xfrm>
            <a:off x="933875" y="13377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Infrastructure</a:t>
            </a:r>
            <a:endParaRPr>
              <a:solidFill>
                <a:schemeClr val="lt1"/>
              </a:solidFill>
            </a:endParaRPr>
          </a:p>
        </p:txBody>
      </p:sp>
      <p:sp>
        <p:nvSpPr>
          <p:cNvPr id="393" name="Google Shape;393;p45"/>
          <p:cNvSpPr txBox="1">
            <a:spLocks noGrp="1"/>
          </p:cNvSpPr>
          <p:nvPr>
            <p:ph type="body" idx="4294967295"/>
          </p:nvPr>
        </p:nvSpPr>
        <p:spPr>
          <a:xfrm>
            <a:off x="508125" y="2268950"/>
            <a:ext cx="2530800" cy="2874600"/>
          </a:xfrm>
          <a:prstGeom prst="rect">
            <a:avLst/>
          </a:prstGeom>
          <a:noFill/>
          <a:ln>
            <a:noFill/>
          </a:ln>
        </p:spPr>
        <p:txBody>
          <a:bodyPr spcFirstLastPara="1" wrap="square" lIns="91425" tIns="91425" rIns="91425" bIns="91425" anchor="t" anchorCtr="0">
            <a:noAutofit/>
          </a:bodyPr>
          <a:lstStyle/>
          <a:p>
            <a:pPr marL="457200" lvl="0" indent="-317500" algn="l" rtl="0">
              <a:lnSpc>
                <a:spcPct val="106999"/>
              </a:lnSpc>
              <a:spcBef>
                <a:spcPts val="0"/>
              </a:spcBef>
              <a:spcAft>
                <a:spcPts val="0"/>
              </a:spcAft>
              <a:buClr>
                <a:schemeClr val="dk1"/>
              </a:buClr>
              <a:buSzPts val="1400"/>
              <a:buChar char="●"/>
            </a:pPr>
            <a:r>
              <a:rPr lang="en" sz="1400">
                <a:solidFill>
                  <a:schemeClr val="dk1"/>
                </a:solidFill>
              </a:rPr>
              <a:t>VT infrastructure more sustainable</a:t>
            </a:r>
            <a:endParaRPr sz="1400">
              <a:solidFill>
                <a:schemeClr val="dk1"/>
              </a:solidFill>
            </a:endParaRPr>
          </a:p>
          <a:p>
            <a:pPr marL="457200" lvl="0" indent="-317500" algn="l" rtl="0">
              <a:lnSpc>
                <a:spcPct val="106999"/>
              </a:lnSpc>
              <a:spcBef>
                <a:spcPts val="0"/>
              </a:spcBef>
              <a:spcAft>
                <a:spcPts val="0"/>
              </a:spcAft>
              <a:buClr>
                <a:schemeClr val="dk1"/>
              </a:buClr>
              <a:buSzPts val="1400"/>
              <a:buChar char="●"/>
            </a:pPr>
            <a:r>
              <a:rPr lang="en" sz="1400">
                <a:solidFill>
                  <a:schemeClr val="dk1"/>
                </a:solidFill>
              </a:rPr>
              <a:t>Equitable application of VT’s attention </a:t>
            </a:r>
            <a:endParaRPr sz="1400">
              <a:solidFill>
                <a:schemeClr val="dk1"/>
              </a:solidFill>
            </a:endParaRPr>
          </a:p>
          <a:p>
            <a:pPr marL="457200" lvl="0" indent="-317500" algn="l" rtl="0">
              <a:lnSpc>
                <a:spcPct val="106999"/>
              </a:lnSpc>
              <a:spcBef>
                <a:spcPts val="0"/>
              </a:spcBef>
              <a:spcAft>
                <a:spcPts val="0"/>
              </a:spcAft>
              <a:buClr>
                <a:schemeClr val="dk1"/>
              </a:buClr>
              <a:buSzPts val="1400"/>
              <a:buChar char="●"/>
            </a:pPr>
            <a:r>
              <a:rPr lang="en" sz="1400">
                <a:solidFill>
                  <a:schemeClr val="dk1"/>
                </a:solidFill>
              </a:rPr>
              <a:t>Limited participant  resources; </a:t>
            </a:r>
            <a:endParaRPr sz="1400">
              <a:solidFill>
                <a:schemeClr val="dk1"/>
              </a:solidFill>
            </a:endParaRPr>
          </a:p>
          <a:p>
            <a:pPr marL="457200" lvl="0" indent="-317500" algn="l" rtl="0">
              <a:lnSpc>
                <a:spcPct val="106999"/>
              </a:lnSpc>
              <a:spcBef>
                <a:spcPts val="0"/>
              </a:spcBef>
              <a:spcAft>
                <a:spcPts val="0"/>
              </a:spcAft>
              <a:buClr>
                <a:schemeClr val="dk1"/>
              </a:buClr>
              <a:buSzPts val="1400"/>
              <a:buChar char="●"/>
            </a:pPr>
            <a:r>
              <a:rPr lang="en" sz="1400">
                <a:solidFill>
                  <a:schemeClr val="dk1"/>
                </a:solidFill>
              </a:rPr>
              <a:t>Concern about VT capacity for sustained community engagement</a:t>
            </a:r>
            <a:endParaRPr sz="1400">
              <a:solidFill>
                <a:schemeClr val="dk1"/>
              </a:solidFill>
            </a:endParaRPr>
          </a:p>
        </p:txBody>
      </p:sp>
      <p:grpSp>
        <p:nvGrpSpPr>
          <p:cNvPr id="394" name="Google Shape;394;p45"/>
          <p:cNvGrpSpPr/>
          <p:nvPr/>
        </p:nvGrpSpPr>
        <p:grpSpPr>
          <a:xfrm>
            <a:off x="3221800" y="1342525"/>
            <a:ext cx="2673003" cy="3302700"/>
            <a:chOff x="3221800" y="1342525"/>
            <a:chExt cx="2673003" cy="3302700"/>
          </a:xfrm>
        </p:grpSpPr>
        <p:sp>
          <p:nvSpPr>
            <p:cNvPr id="395" name="Google Shape;395;p45"/>
            <p:cNvSpPr/>
            <p:nvPr/>
          </p:nvSpPr>
          <p:spPr>
            <a:xfrm>
              <a:off x="3221803"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96" name="Google Shape;396;p45"/>
            <p:cNvSpPr txBox="1"/>
            <p:nvPr/>
          </p:nvSpPr>
          <p:spPr>
            <a:xfrm>
              <a:off x="3221800"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97" name="Google Shape;397;p45"/>
          <p:cNvSpPr txBox="1">
            <a:spLocks noGrp="1"/>
          </p:cNvSpPr>
          <p:nvPr>
            <p:ph type="body" idx="4294967295"/>
          </p:nvPr>
        </p:nvSpPr>
        <p:spPr>
          <a:xfrm>
            <a:off x="3275767"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2</a:t>
            </a:r>
            <a:endParaRPr>
              <a:solidFill>
                <a:schemeClr val="lt1"/>
              </a:solidFill>
            </a:endParaRPr>
          </a:p>
        </p:txBody>
      </p:sp>
      <p:cxnSp>
        <p:nvCxnSpPr>
          <p:cNvPr id="398" name="Google Shape;398;p45"/>
          <p:cNvCxnSpPr/>
          <p:nvPr/>
        </p:nvCxnSpPr>
        <p:spPr>
          <a:xfrm>
            <a:off x="3647550" y="1514725"/>
            <a:ext cx="0" cy="478800"/>
          </a:xfrm>
          <a:prstGeom prst="straightConnector1">
            <a:avLst/>
          </a:prstGeom>
          <a:noFill/>
          <a:ln w="9525" cap="flat" cmpd="sng">
            <a:solidFill>
              <a:schemeClr val="lt1"/>
            </a:solidFill>
            <a:prstDash val="solid"/>
            <a:round/>
            <a:headEnd type="none" w="sm" len="sm"/>
            <a:tailEnd type="none" w="sm" len="sm"/>
          </a:ln>
        </p:spPr>
      </p:cxnSp>
      <p:sp>
        <p:nvSpPr>
          <p:cNvPr id="399" name="Google Shape;399;p45"/>
          <p:cNvSpPr txBox="1">
            <a:spLocks noGrp="1"/>
          </p:cNvSpPr>
          <p:nvPr>
            <p:ph type="body" idx="4294967295"/>
          </p:nvPr>
        </p:nvSpPr>
        <p:spPr>
          <a:xfrm>
            <a:off x="3723750"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Logistics</a:t>
            </a:r>
            <a:endParaRPr>
              <a:solidFill>
                <a:schemeClr val="lt1"/>
              </a:solidFill>
            </a:endParaRPr>
          </a:p>
        </p:txBody>
      </p:sp>
      <p:sp>
        <p:nvSpPr>
          <p:cNvPr id="400" name="Google Shape;400;p45"/>
          <p:cNvSpPr txBox="1">
            <a:spLocks noGrp="1"/>
          </p:cNvSpPr>
          <p:nvPr>
            <p:ph type="body" idx="4294967295"/>
          </p:nvPr>
        </p:nvSpPr>
        <p:spPr>
          <a:xfrm>
            <a:off x="3294700" y="2268950"/>
            <a:ext cx="2530800" cy="2376300"/>
          </a:xfrm>
          <a:prstGeom prst="rect">
            <a:avLst/>
          </a:prstGeom>
          <a:noFill/>
          <a:ln>
            <a:noFill/>
          </a:ln>
        </p:spPr>
        <p:txBody>
          <a:bodyPr spcFirstLastPara="1" wrap="square" lIns="91425" tIns="91425" rIns="91425" bIns="91425" anchor="t" anchorCtr="0">
            <a:noAutofit/>
          </a:bodyPr>
          <a:lstStyle/>
          <a:p>
            <a:pPr marL="457200" lvl="0" indent="-317500" algn="l" rtl="0">
              <a:lnSpc>
                <a:spcPct val="90000"/>
              </a:lnSpc>
              <a:spcBef>
                <a:spcPts val="0"/>
              </a:spcBef>
              <a:spcAft>
                <a:spcPts val="0"/>
              </a:spcAft>
              <a:buClr>
                <a:schemeClr val="dk1"/>
              </a:buClr>
              <a:buSzPts val="1400"/>
              <a:buChar char="●"/>
            </a:pPr>
            <a:r>
              <a:rPr lang="en" sz="1400">
                <a:solidFill>
                  <a:schemeClr val="dk1"/>
                </a:solidFill>
              </a:rPr>
              <a:t>Duplication between sites </a:t>
            </a:r>
            <a:endParaRPr sz="1400">
              <a:solidFill>
                <a:schemeClr val="dk1"/>
              </a:solidFill>
            </a:endParaRPr>
          </a:p>
          <a:p>
            <a:pPr marL="457200" lvl="0" indent="-317500" algn="l" rtl="0">
              <a:lnSpc>
                <a:spcPct val="90000"/>
              </a:lnSpc>
              <a:spcBef>
                <a:spcPts val="0"/>
              </a:spcBef>
              <a:spcAft>
                <a:spcPts val="0"/>
              </a:spcAft>
              <a:buClr>
                <a:schemeClr val="dk1"/>
              </a:buClr>
              <a:buSzPts val="1400"/>
              <a:buChar char="●"/>
            </a:pPr>
            <a:r>
              <a:rPr lang="en" sz="1400">
                <a:solidFill>
                  <a:schemeClr val="dk1"/>
                </a:solidFill>
              </a:rPr>
              <a:t>How long do we leave the physical archive there for digitization?</a:t>
            </a:r>
            <a:endParaRPr sz="1400">
              <a:solidFill>
                <a:schemeClr val="dk1"/>
              </a:solidFill>
            </a:endParaRPr>
          </a:p>
          <a:p>
            <a:pPr marL="457200" lvl="0" indent="-317500" algn="l" rtl="0">
              <a:lnSpc>
                <a:spcPct val="106999"/>
              </a:lnSpc>
              <a:spcBef>
                <a:spcPts val="0"/>
              </a:spcBef>
              <a:spcAft>
                <a:spcPts val="0"/>
              </a:spcAft>
              <a:buClr>
                <a:schemeClr val="dk1"/>
              </a:buClr>
              <a:buSzPts val="1400"/>
              <a:buChar char="●"/>
            </a:pPr>
            <a:r>
              <a:rPr lang="en" sz="1400">
                <a:solidFill>
                  <a:schemeClr val="dk1"/>
                </a:solidFill>
              </a:rPr>
              <a:t>Questions  of copyright/ provenance and control</a:t>
            </a:r>
            <a:endParaRPr sz="1400">
              <a:solidFill>
                <a:schemeClr val="dk1"/>
              </a:solidFill>
            </a:endParaRPr>
          </a:p>
          <a:p>
            <a:pPr marL="457200" lvl="0" indent="-317500" algn="l" rtl="0">
              <a:lnSpc>
                <a:spcPct val="106999"/>
              </a:lnSpc>
              <a:spcBef>
                <a:spcPts val="0"/>
              </a:spcBef>
              <a:spcAft>
                <a:spcPts val="0"/>
              </a:spcAft>
              <a:buClr>
                <a:schemeClr val="dk1"/>
              </a:buClr>
              <a:buSzPts val="1400"/>
              <a:buChar char="●"/>
            </a:pPr>
            <a:r>
              <a:rPr lang="en" sz="1400">
                <a:solidFill>
                  <a:schemeClr val="dk1"/>
                </a:solidFill>
              </a:rPr>
              <a:t>Search and discovery questions</a:t>
            </a:r>
            <a:endParaRPr sz="1400">
              <a:solidFill>
                <a:schemeClr val="dk1"/>
              </a:solidFill>
            </a:endParaRPr>
          </a:p>
          <a:p>
            <a:pPr marL="0" lvl="0" indent="0" algn="l" rtl="0">
              <a:lnSpc>
                <a:spcPct val="90000"/>
              </a:lnSpc>
              <a:spcBef>
                <a:spcPts val="0"/>
              </a:spcBef>
              <a:spcAft>
                <a:spcPts val="0"/>
              </a:spcAft>
              <a:buClr>
                <a:schemeClr val="dk1"/>
              </a:buClr>
              <a:buSzPts val="1400"/>
              <a:buNone/>
            </a:pPr>
            <a:endParaRPr sz="1400">
              <a:solidFill>
                <a:schemeClr val="dk1"/>
              </a:solidFill>
            </a:endParaRPr>
          </a:p>
          <a:p>
            <a:pPr marL="0" lvl="0" indent="0" algn="l" rtl="0">
              <a:lnSpc>
                <a:spcPct val="90000"/>
              </a:lnSpc>
              <a:spcBef>
                <a:spcPts val="0"/>
              </a:spcBef>
              <a:spcAft>
                <a:spcPts val="0"/>
              </a:spcAft>
              <a:buClr>
                <a:schemeClr val="dk1"/>
              </a:buClr>
              <a:buSzPts val="1400"/>
              <a:buNone/>
            </a:pPr>
            <a:endParaRPr sz="1400">
              <a:solidFill>
                <a:schemeClr val="dk1"/>
              </a:solidFill>
            </a:endParaRPr>
          </a:p>
        </p:txBody>
      </p:sp>
      <p:grpSp>
        <p:nvGrpSpPr>
          <p:cNvPr id="401" name="Google Shape;401;p45"/>
          <p:cNvGrpSpPr/>
          <p:nvPr/>
        </p:nvGrpSpPr>
        <p:grpSpPr>
          <a:xfrm>
            <a:off x="6007125" y="1342525"/>
            <a:ext cx="2673000" cy="3302700"/>
            <a:chOff x="6007125" y="1342525"/>
            <a:chExt cx="2673000" cy="3302700"/>
          </a:xfrm>
        </p:grpSpPr>
        <p:sp>
          <p:nvSpPr>
            <p:cNvPr id="402" name="Google Shape;402;p45"/>
            <p:cNvSpPr/>
            <p:nvPr/>
          </p:nvSpPr>
          <p:spPr>
            <a:xfrm>
              <a:off x="6007125"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3" name="Google Shape;403;p45"/>
            <p:cNvSpPr txBox="1"/>
            <p:nvPr/>
          </p:nvSpPr>
          <p:spPr>
            <a:xfrm>
              <a:off x="6007125"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404" name="Google Shape;404;p45"/>
          <p:cNvSpPr txBox="1">
            <a:spLocks noGrp="1"/>
          </p:cNvSpPr>
          <p:nvPr>
            <p:ph type="body" idx="4294967295"/>
          </p:nvPr>
        </p:nvSpPr>
        <p:spPr>
          <a:xfrm>
            <a:off x="6058742" y="1337725"/>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lt1"/>
              </a:buClr>
              <a:buSzPts val="2100"/>
              <a:buNone/>
            </a:pPr>
            <a:r>
              <a:rPr lang="en">
                <a:solidFill>
                  <a:schemeClr val="lt1"/>
                </a:solidFill>
              </a:rPr>
              <a:t>3</a:t>
            </a:r>
            <a:endParaRPr>
              <a:solidFill>
                <a:schemeClr val="lt1"/>
              </a:solidFill>
            </a:endParaRPr>
          </a:p>
        </p:txBody>
      </p:sp>
      <p:cxnSp>
        <p:nvCxnSpPr>
          <p:cNvPr id="405" name="Google Shape;405;p45"/>
          <p:cNvCxnSpPr/>
          <p:nvPr/>
        </p:nvCxnSpPr>
        <p:spPr>
          <a:xfrm>
            <a:off x="6427225" y="1514725"/>
            <a:ext cx="0" cy="478800"/>
          </a:xfrm>
          <a:prstGeom prst="straightConnector1">
            <a:avLst/>
          </a:prstGeom>
          <a:noFill/>
          <a:ln w="9525" cap="flat" cmpd="sng">
            <a:solidFill>
              <a:schemeClr val="lt1"/>
            </a:solidFill>
            <a:prstDash val="solid"/>
            <a:round/>
            <a:headEnd type="none" w="sm" len="sm"/>
            <a:tailEnd type="none" w="sm" len="sm"/>
          </a:ln>
        </p:spPr>
      </p:cxnSp>
      <p:sp>
        <p:nvSpPr>
          <p:cNvPr id="406" name="Google Shape;406;p45"/>
          <p:cNvSpPr txBox="1">
            <a:spLocks noGrp="1"/>
          </p:cNvSpPr>
          <p:nvPr>
            <p:ph type="body" idx="4294967295"/>
          </p:nvPr>
        </p:nvSpPr>
        <p:spPr>
          <a:xfrm>
            <a:off x="6503425" y="1342525"/>
            <a:ext cx="2101800" cy="82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lt1"/>
              </a:buClr>
              <a:buSzPts val="2100"/>
              <a:buNone/>
            </a:pPr>
            <a:r>
              <a:rPr lang="en">
                <a:solidFill>
                  <a:schemeClr val="lt1"/>
                </a:solidFill>
              </a:rPr>
              <a:t>Trust</a:t>
            </a:r>
            <a:endParaRPr>
              <a:solidFill>
                <a:schemeClr val="lt1"/>
              </a:solidFill>
            </a:endParaRPr>
          </a:p>
        </p:txBody>
      </p:sp>
      <p:sp>
        <p:nvSpPr>
          <p:cNvPr id="407" name="Google Shape;407;p45"/>
          <p:cNvSpPr txBox="1">
            <a:spLocks noGrp="1"/>
          </p:cNvSpPr>
          <p:nvPr>
            <p:ph type="body" idx="4294967295"/>
          </p:nvPr>
        </p:nvSpPr>
        <p:spPr>
          <a:xfrm>
            <a:off x="6077675" y="2268950"/>
            <a:ext cx="2530800" cy="2376300"/>
          </a:xfrm>
          <a:prstGeom prst="rect">
            <a:avLst/>
          </a:prstGeom>
          <a:noFill/>
          <a:ln>
            <a:noFill/>
          </a:ln>
        </p:spPr>
        <p:txBody>
          <a:bodyPr spcFirstLastPara="1" wrap="square" lIns="0" tIns="91425" rIns="91425" bIns="91425" anchor="t" anchorCtr="0">
            <a:noAutofit/>
          </a:bodyPr>
          <a:lstStyle/>
          <a:p>
            <a:pPr marL="457200" lvl="0" indent="-317500" algn="l" rtl="0">
              <a:lnSpc>
                <a:spcPct val="106999"/>
              </a:lnSpc>
              <a:spcBef>
                <a:spcPts val="0"/>
              </a:spcBef>
              <a:spcAft>
                <a:spcPts val="0"/>
              </a:spcAft>
              <a:buClr>
                <a:schemeClr val="dk1"/>
              </a:buClr>
              <a:buSzPts val="1400"/>
              <a:buChar char="●"/>
            </a:pPr>
            <a:r>
              <a:rPr lang="en" sz="1400" dirty="0">
                <a:solidFill>
                  <a:schemeClr val="dk1"/>
                </a:solidFill>
              </a:rPr>
              <a:t>Careful scrutiny required for legal documents</a:t>
            </a:r>
            <a:endParaRPr sz="1400" dirty="0">
              <a:solidFill>
                <a:schemeClr val="dk1"/>
              </a:solidFill>
            </a:endParaRPr>
          </a:p>
          <a:p>
            <a:pPr lvl="0" indent="-317500">
              <a:lnSpc>
                <a:spcPct val="106999"/>
              </a:lnSpc>
              <a:buClr>
                <a:schemeClr val="dk1"/>
              </a:buClr>
              <a:buSzPts val="1400"/>
            </a:pPr>
            <a:r>
              <a:rPr lang="en" sz="1400" dirty="0">
                <a:solidFill>
                  <a:schemeClr val="dk1"/>
                </a:solidFill>
              </a:rPr>
              <a:t>Based on historical  context need to go slow and build the relationship</a:t>
            </a:r>
            <a:endParaRPr sz="1400" dirty="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dirty="0">
                <a:solidFill>
                  <a:schemeClr val="dk1"/>
                </a:solidFill>
              </a:rPr>
              <a:t>Working with historically marginalized peoples </a:t>
            </a:r>
            <a:endParaRPr sz="1400" dirty="0">
              <a:solidFill>
                <a:schemeClr val="dk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2, May 27: Functional Requirements</a:t>
            </a:r>
            <a:endParaRPr/>
          </a:p>
        </p:txBody>
      </p:sp>
      <p:sp>
        <p:nvSpPr>
          <p:cNvPr id="413" name="Google Shape;413;p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00">
                <a:solidFill>
                  <a:schemeClr val="dk1"/>
                </a:solidFill>
              </a:rPr>
              <a:t>Questions we asked:</a:t>
            </a:r>
            <a:endParaRPr sz="2400">
              <a:solidFill>
                <a:schemeClr val="dk1"/>
              </a:solidFill>
            </a:endParaRPr>
          </a:p>
          <a:p>
            <a:pPr marL="457200" lvl="0" indent="-381000" algn="l" rtl="0">
              <a:lnSpc>
                <a:spcPct val="106999"/>
              </a:lnSpc>
              <a:spcBef>
                <a:spcPts val="1200"/>
              </a:spcBef>
              <a:spcAft>
                <a:spcPts val="0"/>
              </a:spcAft>
              <a:buClr>
                <a:schemeClr val="dk1"/>
              </a:buClr>
              <a:buSzPts val="2400"/>
              <a:buAutoNum type="arabicPeriod"/>
            </a:pPr>
            <a:r>
              <a:rPr lang="en" sz="2400">
                <a:solidFill>
                  <a:schemeClr val="dk1"/>
                </a:solidFill>
              </a:rPr>
              <a:t> Functional requirements</a:t>
            </a:r>
            <a:endParaRPr sz="2400">
              <a:solidFill>
                <a:schemeClr val="dk1"/>
              </a:solidFill>
            </a:endParaRPr>
          </a:p>
          <a:p>
            <a:pPr marL="457200" lvl="0" indent="-381000" algn="l" rtl="0">
              <a:lnSpc>
                <a:spcPct val="106999"/>
              </a:lnSpc>
              <a:spcBef>
                <a:spcPts val="0"/>
              </a:spcBef>
              <a:spcAft>
                <a:spcPts val="0"/>
              </a:spcAft>
              <a:buClr>
                <a:schemeClr val="dk1"/>
              </a:buClr>
              <a:buSzPts val="2400"/>
              <a:buAutoNum type="arabicPeriod"/>
            </a:pPr>
            <a:r>
              <a:rPr lang="en" sz="2400">
                <a:solidFill>
                  <a:schemeClr val="dk1"/>
                </a:solidFill>
              </a:rPr>
              <a:t> Viability of the community-driven description</a:t>
            </a:r>
            <a:endParaRPr sz="2400">
              <a:solidFill>
                <a:schemeClr val="dk1"/>
              </a:solidFill>
            </a:endParaRPr>
          </a:p>
          <a:p>
            <a:pPr marL="457200" lvl="0" indent="-381000" algn="l" rtl="0">
              <a:lnSpc>
                <a:spcPct val="106999"/>
              </a:lnSpc>
              <a:spcBef>
                <a:spcPts val="0"/>
              </a:spcBef>
              <a:spcAft>
                <a:spcPts val="0"/>
              </a:spcAft>
              <a:buClr>
                <a:schemeClr val="dk1"/>
              </a:buClr>
              <a:buSzPts val="2400"/>
              <a:buAutoNum type="arabicPeriod"/>
            </a:pPr>
            <a:r>
              <a:rPr lang="en" sz="2400">
                <a:solidFill>
                  <a:schemeClr val="dk1"/>
                </a:solidFill>
              </a:rPr>
              <a:t>What protocols would be needed for your organization to contribute to the digital archive?</a:t>
            </a:r>
            <a:endParaRPr sz="2400">
              <a:solidFill>
                <a:schemeClr val="dk1"/>
              </a:solidFill>
            </a:endParaRPr>
          </a:p>
        </p:txBody>
      </p:sp>
      <p:sp>
        <p:nvSpPr>
          <p:cNvPr id="414" name="Google Shape;414;p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2, May 27: Functional Requirements</a:t>
            </a:r>
            <a:endParaRPr sz="2500"/>
          </a:p>
        </p:txBody>
      </p:sp>
      <p:sp>
        <p:nvSpPr>
          <p:cNvPr id="420" name="Google Shape;420;p4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500">
                <a:solidFill>
                  <a:schemeClr val="dk1"/>
                </a:solidFill>
              </a:rPr>
              <a:t>Some questions/comments we received:</a:t>
            </a:r>
            <a:endParaRPr sz="2500">
              <a:solidFill>
                <a:schemeClr val="dk1"/>
              </a:solidFill>
            </a:endParaRPr>
          </a:p>
          <a:p>
            <a:pPr marL="0" lvl="0" indent="0" algn="l" rtl="0">
              <a:spcBef>
                <a:spcPts val="1200"/>
              </a:spcBef>
              <a:spcAft>
                <a:spcPts val="0"/>
              </a:spcAft>
              <a:buNone/>
            </a:pPr>
            <a:r>
              <a:rPr lang="en" sz="2500">
                <a:solidFill>
                  <a:schemeClr val="dk1"/>
                </a:solidFill>
              </a:rPr>
              <a:t>Technical requirements discussion didn’t produce useful data due to confusing questions and technical jargon</a:t>
            </a:r>
            <a:endParaRPr sz="2500">
              <a:solidFill>
                <a:schemeClr val="dk1"/>
              </a:solidFill>
            </a:endParaRPr>
          </a:p>
          <a:p>
            <a:pPr marL="0" lvl="0" indent="0" algn="l" rtl="0">
              <a:spcBef>
                <a:spcPts val="1200"/>
              </a:spcBef>
              <a:spcAft>
                <a:spcPts val="0"/>
              </a:spcAft>
              <a:buNone/>
            </a:pPr>
            <a:r>
              <a:rPr lang="en" sz="2500">
                <a:solidFill>
                  <a:schemeClr val="dk1"/>
                </a:solidFill>
              </a:rPr>
              <a:t>Useful findings: “communicate better”</a:t>
            </a:r>
            <a:endParaRPr sz="2500">
              <a:solidFill>
                <a:schemeClr val="dk1"/>
              </a:solidFill>
            </a:endParaRPr>
          </a:p>
          <a:p>
            <a:pPr marL="0" lvl="0" indent="0" algn="l" rtl="0">
              <a:spcBef>
                <a:spcPts val="1200"/>
              </a:spcBef>
              <a:spcAft>
                <a:spcPts val="1200"/>
              </a:spcAft>
              <a:buNone/>
            </a:pPr>
            <a:endParaRPr sz="2500">
              <a:solidFill>
                <a:schemeClr val="dk1"/>
              </a:solidFill>
            </a:endParaRPr>
          </a:p>
        </p:txBody>
      </p:sp>
      <p:sp>
        <p:nvSpPr>
          <p:cNvPr id="421" name="Google Shape;421;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2, May 27: Functional Requirements</a:t>
            </a:r>
            <a:endParaRPr/>
          </a:p>
        </p:txBody>
      </p:sp>
      <p:sp>
        <p:nvSpPr>
          <p:cNvPr id="427" name="Google Shape;427;p4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lnSpc>
                <a:spcPct val="106999"/>
              </a:lnSpc>
              <a:spcBef>
                <a:spcPts val="0"/>
              </a:spcBef>
              <a:spcAft>
                <a:spcPts val="0"/>
              </a:spcAft>
              <a:buClr>
                <a:schemeClr val="dk1"/>
              </a:buClr>
              <a:buSzPts val="2400"/>
              <a:buChar char="●"/>
            </a:pPr>
            <a:r>
              <a:rPr lang="en" sz="2400">
                <a:solidFill>
                  <a:schemeClr val="dk1"/>
                </a:solidFill>
              </a:rPr>
              <a:t>Formal agreements </a:t>
            </a:r>
            <a:endParaRPr sz="2400">
              <a:solidFill>
                <a:schemeClr val="dk1"/>
              </a:solidFill>
            </a:endParaRPr>
          </a:p>
          <a:p>
            <a:pPr marL="457200" lvl="0" indent="-381000" algn="l" rtl="0">
              <a:lnSpc>
                <a:spcPct val="106999"/>
              </a:lnSpc>
              <a:spcBef>
                <a:spcPts val="0"/>
              </a:spcBef>
              <a:spcAft>
                <a:spcPts val="0"/>
              </a:spcAft>
              <a:buClr>
                <a:schemeClr val="dk1"/>
              </a:buClr>
              <a:buSzPts val="2400"/>
              <a:buChar char="●"/>
            </a:pPr>
            <a:r>
              <a:rPr lang="en" sz="2400">
                <a:solidFill>
                  <a:schemeClr val="dk1"/>
                </a:solidFill>
              </a:rPr>
              <a:t>Retaining intellectual property rights</a:t>
            </a:r>
            <a:endParaRPr sz="2400">
              <a:solidFill>
                <a:schemeClr val="dk1"/>
              </a:solidFill>
            </a:endParaRPr>
          </a:p>
          <a:p>
            <a:pPr marL="457200" lvl="0" indent="-381000" algn="l" rtl="0">
              <a:lnSpc>
                <a:spcPct val="106999"/>
              </a:lnSpc>
              <a:spcBef>
                <a:spcPts val="0"/>
              </a:spcBef>
              <a:spcAft>
                <a:spcPts val="0"/>
              </a:spcAft>
              <a:buClr>
                <a:schemeClr val="dk1"/>
              </a:buClr>
              <a:buSzPts val="2400"/>
              <a:buChar char="●"/>
            </a:pPr>
            <a:r>
              <a:rPr lang="en" sz="2400">
                <a:solidFill>
                  <a:schemeClr val="dk1"/>
                </a:solidFill>
              </a:rPr>
              <a:t>Permission changes and altered-taken down if requested</a:t>
            </a:r>
            <a:endParaRPr sz="2400">
              <a:solidFill>
                <a:schemeClr val="dk1"/>
              </a:solidFill>
            </a:endParaRPr>
          </a:p>
          <a:p>
            <a:pPr marL="457200" lvl="0" indent="-381000" algn="l" rtl="0">
              <a:lnSpc>
                <a:spcPct val="106999"/>
              </a:lnSpc>
              <a:spcBef>
                <a:spcPts val="0"/>
              </a:spcBef>
              <a:spcAft>
                <a:spcPts val="0"/>
              </a:spcAft>
              <a:buClr>
                <a:schemeClr val="dk1"/>
              </a:buClr>
              <a:buSzPts val="2400"/>
              <a:buChar char="●"/>
            </a:pPr>
            <a:r>
              <a:rPr lang="en" sz="2400">
                <a:solidFill>
                  <a:schemeClr val="dk1"/>
                </a:solidFill>
              </a:rPr>
              <a:t>Individual orgs should have board-level policy on what to ingest</a:t>
            </a:r>
            <a:endParaRPr sz="2400">
              <a:solidFill>
                <a:schemeClr val="dk1"/>
              </a:solidFill>
            </a:endParaRPr>
          </a:p>
          <a:p>
            <a:pPr marL="457200" lvl="0" indent="-381000" algn="l" rtl="0">
              <a:lnSpc>
                <a:spcPct val="106999"/>
              </a:lnSpc>
              <a:spcBef>
                <a:spcPts val="0"/>
              </a:spcBef>
              <a:spcAft>
                <a:spcPts val="0"/>
              </a:spcAft>
              <a:buClr>
                <a:schemeClr val="dk1"/>
              </a:buClr>
              <a:buSzPts val="2400"/>
              <a:buChar char="●"/>
            </a:pPr>
            <a:r>
              <a:rPr lang="en" sz="2400">
                <a:solidFill>
                  <a:schemeClr val="dk1"/>
                </a:solidFill>
              </a:rPr>
              <a:t>Some interest in controlling what can be downloaded/re-used</a:t>
            </a:r>
            <a:endParaRPr sz="2400">
              <a:solidFill>
                <a:schemeClr val="dk1"/>
              </a:solidFill>
            </a:endParaRPr>
          </a:p>
          <a:p>
            <a:pPr marL="457200" lvl="0" indent="-381000" algn="l" rtl="0">
              <a:lnSpc>
                <a:spcPct val="106999"/>
              </a:lnSpc>
              <a:spcBef>
                <a:spcPts val="0"/>
              </a:spcBef>
              <a:spcAft>
                <a:spcPts val="0"/>
              </a:spcAft>
              <a:buClr>
                <a:schemeClr val="dk1"/>
              </a:buClr>
              <a:buSzPts val="2400"/>
              <a:buChar char="●"/>
            </a:pPr>
            <a:r>
              <a:rPr lang="en" sz="2400">
                <a:solidFill>
                  <a:schemeClr val="dk1"/>
                </a:solidFill>
              </a:rPr>
              <a:t>Some interest in community-driven description</a:t>
            </a:r>
            <a:endParaRPr sz="2400">
              <a:solidFill>
                <a:schemeClr val="dk1"/>
              </a:solidFill>
            </a:endParaRPr>
          </a:p>
        </p:txBody>
      </p:sp>
      <p:sp>
        <p:nvSpPr>
          <p:cNvPr id="428" name="Google Shape;428;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3, June 3: Memorandum of Agreement</a:t>
            </a:r>
            <a:endParaRPr sz="2500"/>
          </a:p>
        </p:txBody>
      </p:sp>
      <p:sp>
        <p:nvSpPr>
          <p:cNvPr id="434" name="Google Shape;434;p4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sz="2400">
                <a:solidFill>
                  <a:schemeClr val="dk1"/>
                </a:solidFill>
                <a:latin typeface="Arial"/>
                <a:ea typeface="Arial"/>
                <a:cs typeface="Arial"/>
                <a:sym typeface="Arial"/>
              </a:rPr>
              <a:t>Questions we asked about MOA sections:</a:t>
            </a:r>
            <a:endParaRPr sz="2400">
              <a:solidFill>
                <a:schemeClr val="dk1"/>
              </a:solidFill>
              <a:latin typeface="Arial"/>
              <a:ea typeface="Arial"/>
              <a:cs typeface="Arial"/>
              <a:sym typeface="Arial"/>
            </a:endParaRPr>
          </a:p>
          <a:p>
            <a:pPr marL="457200" lvl="0" indent="0" algn="l" rtl="0">
              <a:lnSpc>
                <a:spcPct val="100000"/>
              </a:lnSpc>
              <a:spcBef>
                <a:spcPts val="0"/>
              </a:spcBef>
              <a:spcAft>
                <a:spcPts val="0"/>
              </a:spcAft>
              <a:buNone/>
            </a:pPr>
            <a:endParaRPr sz="1100">
              <a:solidFill>
                <a:schemeClr val="dk1"/>
              </a:solidFill>
              <a:latin typeface="Arial"/>
              <a:ea typeface="Arial"/>
              <a:cs typeface="Arial"/>
              <a:sym typeface="Arial"/>
            </a:endParaRPr>
          </a:p>
          <a:p>
            <a:pPr marL="457200" lvl="0" indent="-342900" algn="l" rtl="0">
              <a:lnSpc>
                <a:spcPct val="100000"/>
              </a:lnSpc>
              <a:spcBef>
                <a:spcPts val="0"/>
              </a:spcBef>
              <a:spcAft>
                <a:spcPts val="0"/>
              </a:spcAft>
              <a:buClr>
                <a:schemeClr val="dk1"/>
              </a:buClr>
              <a:buSzPts val="1800"/>
              <a:buFont typeface="Arial"/>
              <a:buChar char="●"/>
            </a:pPr>
            <a:r>
              <a:rPr lang="en">
                <a:solidFill>
                  <a:schemeClr val="dk1"/>
                </a:solidFill>
                <a:latin typeface="Arial"/>
                <a:ea typeface="Arial"/>
                <a:cs typeface="Arial"/>
                <a:sym typeface="Arial"/>
              </a:rPr>
              <a:t>What do you think this section means?</a:t>
            </a:r>
            <a:endParaRPr>
              <a:solidFill>
                <a:schemeClr val="dk1"/>
              </a:solidFill>
              <a:latin typeface="Arial"/>
              <a:ea typeface="Arial"/>
              <a:cs typeface="Arial"/>
              <a:sym typeface="Arial"/>
            </a:endParaRPr>
          </a:p>
          <a:p>
            <a:pPr marL="457200" lvl="0" indent="-342900" algn="l" rtl="0">
              <a:lnSpc>
                <a:spcPct val="100000"/>
              </a:lnSpc>
              <a:spcBef>
                <a:spcPts val="0"/>
              </a:spcBef>
              <a:spcAft>
                <a:spcPts val="0"/>
              </a:spcAft>
              <a:buClr>
                <a:schemeClr val="dk1"/>
              </a:buClr>
              <a:buSzPts val="1800"/>
              <a:buFont typeface="Arial"/>
              <a:buChar char="●"/>
            </a:pPr>
            <a:r>
              <a:rPr lang="en">
                <a:solidFill>
                  <a:schemeClr val="dk1"/>
                </a:solidFill>
                <a:latin typeface="Arial"/>
                <a:ea typeface="Arial"/>
                <a:cs typeface="Arial"/>
                <a:sym typeface="Arial"/>
              </a:rPr>
              <a:t>What’s good?</a:t>
            </a:r>
            <a:endParaRPr>
              <a:solidFill>
                <a:schemeClr val="dk1"/>
              </a:solidFill>
              <a:latin typeface="Arial"/>
              <a:ea typeface="Arial"/>
              <a:cs typeface="Arial"/>
              <a:sym typeface="Arial"/>
            </a:endParaRPr>
          </a:p>
          <a:p>
            <a:pPr marL="457200" lvl="0" indent="-342900" algn="l" rtl="0">
              <a:lnSpc>
                <a:spcPct val="100000"/>
              </a:lnSpc>
              <a:spcBef>
                <a:spcPts val="0"/>
              </a:spcBef>
              <a:spcAft>
                <a:spcPts val="0"/>
              </a:spcAft>
              <a:buClr>
                <a:schemeClr val="dk1"/>
              </a:buClr>
              <a:buSzPts val="1800"/>
              <a:buFont typeface="Arial"/>
              <a:buChar char="●"/>
            </a:pPr>
            <a:r>
              <a:rPr lang="en">
                <a:solidFill>
                  <a:schemeClr val="dk1"/>
                </a:solidFill>
                <a:latin typeface="Arial"/>
                <a:ea typeface="Arial"/>
                <a:cs typeface="Arial"/>
                <a:sym typeface="Arial"/>
              </a:rPr>
              <a:t>What could be better?</a:t>
            </a:r>
            <a:endParaRPr>
              <a:solidFill>
                <a:schemeClr val="dk1"/>
              </a:solidFill>
              <a:latin typeface="Arial"/>
              <a:ea typeface="Arial"/>
              <a:cs typeface="Arial"/>
              <a:sym typeface="Arial"/>
            </a:endParaRPr>
          </a:p>
          <a:p>
            <a:pPr marL="457200" lvl="0" indent="-342900" algn="l" rtl="0">
              <a:lnSpc>
                <a:spcPct val="100000"/>
              </a:lnSpc>
              <a:spcBef>
                <a:spcPts val="0"/>
              </a:spcBef>
              <a:spcAft>
                <a:spcPts val="0"/>
              </a:spcAft>
              <a:buClr>
                <a:schemeClr val="dk1"/>
              </a:buClr>
              <a:buSzPts val="1800"/>
              <a:buFont typeface="Arial"/>
              <a:buChar char="●"/>
            </a:pPr>
            <a:r>
              <a:rPr lang="en">
                <a:solidFill>
                  <a:schemeClr val="dk1"/>
                </a:solidFill>
                <a:latin typeface="Arial"/>
                <a:ea typeface="Arial"/>
                <a:cs typeface="Arial"/>
                <a:sym typeface="Arial"/>
              </a:rPr>
              <a:t>What is confusing?</a:t>
            </a:r>
            <a:endParaRPr sz="1100">
              <a:solidFill>
                <a:schemeClr val="dk1"/>
              </a:solidFill>
              <a:latin typeface="Arial"/>
              <a:ea typeface="Arial"/>
              <a:cs typeface="Arial"/>
              <a:sym typeface="Arial"/>
            </a:endParaRPr>
          </a:p>
        </p:txBody>
      </p:sp>
      <p:sp>
        <p:nvSpPr>
          <p:cNvPr id="435" name="Google Shape;435;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3, June 3: Memorandum of Agreement</a:t>
            </a:r>
            <a:endParaRPr/>
          </a:p>
        </p:txBody>
      </p:sp>
      <p:sp>
        <p:nvSpPr>
          <p:cNvPr id="441" name="Google Shape;441;p5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sz="2900">
                <a:solidFill>
                  <a:schemeClr val="dk1"/>
                </a:solidFill>
              </a:rPr>
              <a:t>Questions/comments we received</a:t>
            </a:r>
            <a:endParaRPr sz="2550">
              <a:solidFill>
                <a:schemeClr val="dk1"/>
              </a:solidFill>
              <a:latin typeface="Arial"/>
              <a:ea typeface="Arial"/>
              <a:cs typeface="Arial"/>
              <a:sym typeface="Arial"/>
            </a:endParaRPr>
          </a:p>
          <a:p>
            <a:pPr marL="457200" lvl="0" indent="-319318" algn="l" rtl="0">
              <a:lnSpc>
                <a:spcPct val="100000"/>
              </a:lnSpc>
              <a:spcBef>
                <a:spcPts val="120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metadata?</a:t>
            </a:r>
            <a:endParaRPr sz="1843">
              <a:solidFill>
                <a:schemeClr val="dk1"/>
              </a:solidFill>
              <a:latin typeface="Arial"/>
              <a:ea typeface="Arial"/>
              <a:cs typeface="Arial"/>
              <a:sym typeface="Arial"/>
            </a:endParaRPr>
          </a:p>
          <a:p>
            <a:pPr marL="457200" lvl="0" indent="-319318" algn="l" rtl="0">
              <a:lnSpc>
                <a:spcPct val="100000"/>
              </a:lnSpc>
              <a:spcBef>
                <a:spcPts val="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a transfer?</a:t>
            </a:r>
            <a:endParaRPr sz="1843">
              <a:solidFill>
                <a:schemeClr val="dk1"/>
              </a:solidFill>
              <a:latin typeface="Arial"/>
              <a:ea typeface="Arial"/>
              <a:cs typeface="Arial"/>
              <a:sym typeface="Arial"/>
            </a:endParaRPr>
          </a:p>
          <a:p>
            <a:pPr marL="457200" lvl="0" indent="-319318" algn="l" rtl="0">
              <a:lnSpc>
                <a:spcPct val="100000"/>
              </a:lnSpc>
              <a:spcBef>
                <a:spcPts val="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copyright?</a:t>
            </a:r>
            <a:endParaRPr sz="1843">
              <a:solidFill>
                <a:schemeClr val="dk1"/>
              </a:solidFill>
              <a:latin typeface="Arial"/>
              <a:ea typeface="Arial"/>
              <a:cs typeface="Arial"/>
              <a:sym typeface="Arial"/>
            </a:endParaRPr>
          </a:p>
          <a:p>
            <a:pPr marL="457200" lvl="0"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collection analysis? What is the scope?</a:t>
            </a:r>
            <a:endParaRPr sz="1843">
              <a:solidFill>
                <a:schemeClr val="dk1"/>
              </a:solidFill>
              <a:latin typeface="Arial"/>
              <a:ea typeface="Arial"/>
              <a:cs typeface="Arial"/>
              <a:sym typeface="Arial"/>
            </a:endParaRPr>
          </a:p>
          <a:p>
            <a:pPr marL="457200" lvl="0"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FADGI 4?</a:t>
            </a:r>
            <a:endParaRPr sz="1843">
              <a:solidFill>
                <a:schemeClr val="dk1"/>
              </a:solidFill>
              <a:latin typeface="Arial"/>
              <a:ea typeface="Arial"/>
              <a:cs typeface="Arial"/>
              <a:sym typeface="Arial"/>
            </a:endParaRPr>
          </a:p>
          <a:p>
            <a:pPr marL="457200" lvl="0" indent="-319318" algn="l" rtl="0">
              <a:lnSpc>
                <a:spcPct val="100000"/>
              </a:lnSpc>
              <a:spcBef>
                <a:spcPts val="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happens when end users violates the use of content provided by depositors? </a:t>
            </a:r>
            <a:endParaRPr sz="1843">
              <a:solidFill>
                <a:schemeClr val="dk1"/>
              </a:solidFill>
              <a:latin typeface="Arial"/>
              <a:ea typeface="Arial"/>
              <a:cs typeface="Arial"/>
              <a:sym typeface="Arial"/>
            </a:endParaRPr>
          </a:p>
          <a:p>
            <a:pPr marL="457200" lvl="0" indent="-319318" algn="l" rtl="0">
              <a:lnSpc>
                <a:spcPct val="100000"/>
              </a:lnSpc>
              <a:spcBef>
                <a:spcPts val="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are Virginia Tech’s access policies</a:t>
            </a:r>
            <a:endParaRPr sz="1843">
              <a:solidFill>
                <a:schemeClr val="dk1"/>
              </a:solidFill>
              <a:latin typeface="Arial"/>
              <a:ea typeface="Arial"/>
              <a:cs typeface="Arial"/>
              <a:sym typeface="Arial"/>
            </a:endParaRPr>
          </a:p>
          <a:p>
            <a:pPr marL="457200" lvl="0"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Terms of VT’s insurance if a physical collection is lost or damaged</a:t>
            </a:r>
            <a:endParaRPr sz="1843">
              <a:solidFill>
                <a:schemeClr val="dk1"/>
              </a:solidFill>
              <a:latin typeface="Arial"/>
              <a:ea typeface="Arial"/>
              <a:cs typeface="Arial"/>
              <a:sym typeface="Arial"/>
            </a:endParaRPr>
          </a:p>
          <a:p>
            <a:pPr marL="914400" lvl="1"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is the claims process? </a:t>
            </a:r>
            <a:endParaRPr sz="1843">
              <a:solidFill>
                <a:schemeClr val="dk1"/>
              </a:solidFill>
              <a:latin typeface="Arial"/>
              <a:ea typeface="Arial"/>
              <a:cs typeface="Arial"/>
              <a:sym typeface="Arial"/>
            </a:endParaRPr>
          </a:p>
          <a:p>
            <a:pPr marL="914400" lvl="1"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Who is responsible and how if damage occurs?</a:t>
            </a:r>
            <a:endParaRPr sz="1843">
              <a:solidFill>
                <a:schemeClr val="dk1"/>
              </a:solidFill>
              <a:latin typeface="Arial"/>
              <a:ea typeface="Arial"/>
              <a:cs typeface="Arial"/>
              <a:sym typeface="Arial"/>
            </a:endParaRPr>
          </a:p>
          <a:p>
            <a:pPr marL="914400" lvl="1"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Value of insurance policy?</a:t>
            </a:r>
            <a:endParaRPr sz="1843">
              <a:solidFill>
                <a:schemeClr val="dk1"/>
              </a:solidFill>
              <a:latin typeface="Arial"/>
              <a:ea typeface="Arial"/>
              <a:cs typeface="Arial"/>
              <a:sym typeface="Arial"/>
            </a:endParaRPr>
          </a:p>
          <a:p>
            <a:pPr marL="457200" lvl="0"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After digitization condition report (when collections are returned) </a:t>
            </a:r>
            <a:endParaRPr sz="1843">
              <a:solidFill>
                <a:schemeClr val="dk1"/>
              </a:solidFill>
              <a:latin typeface="Arial"/>
              <a:ea typeface="Arial"/>
              <a:cs typeface="Arial"/>
              <a:sym typeface="Arial"/>
            </a:endParaRPr>
          </a:p>
          <a:p>
            <a:pPr marL="457200" lvl="0" indent="-319318" algn="l" rtl="0">
              <a:lnSpc>
                <a:spcPct val="100000"/>
              </a:lnSpc>
              <a:spcBef>
                <a:spcPts val="200"/>
              </a:spcBef>
              <a:spcAft>
                <a:spcPts val="0"/>
              </a:spcAft>
              <a:buClr>
                <a:schemeClr val="dk1"/>
              </a:buClr>
              <a:buSzPct val="100000"/>
              <a:buFont typeface="Arial"/>
              <a:buChar char="●"/>
            </a:pPr>
            <a:r>
              <a:rPr lang="en" sz="1843">
                <a:solidFill>
                  <a:schemeClr val="dk1"/>
                </a:solidFill>
                <a:latin typeface="Arial"/>
                <a:ea typeface="Arial"/>
                <a:cs typeface="Arial"/>
                <a:sym typeface="Arial"/>
              </a:rPr>
              <a:t>What does “Provide development work for interface customizations to facilitate research use of the digital collection” mean?</a:t>
            </a:r>
            <a:endParaRPr sz="1843"/>
          </a:p>
        </p:txBody>
      </p:sp>
      <p:sp>
        <p:nvSpPr>
          <p:cNvPr id="442" name="Google Shape;442;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5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500"/>
              <a:t>Session 4, June 24: Forming a Community Advisory Board</a:t>
            </a:r>
            <a:endParaRPr sz="2500"/>
          </a:p>
        </p:txBody>
      </p:sp>
      <p:sp>
        <p:nvSpPr>
          <p:cNvPr id="448" name="Google Shape;448;p5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dk1"/>
                </a:solidFill>
              </a:rPr>
              <a:t>Needed scope of authority</a:t>
            </a:r>
            <a:endParaRPr>
              <a:solidFill>
                <a:schemeClr val="dk1"/>
              </a:solidFill>
            </a:endParaRPr>
          </a:p>
          <a:p>
            <a:pPr marL="0" lvl="0" indent="0" algn="l" rtl="0">
              <a:spcBef>
                <a:spcPts val="0"/>
              </a:spcBef>
              <a:spcAft>
                <a:spcPts val="0"/>
              </a:spcAft>
              <a:buNone/>
            </a:pPr>
            <a:r>
              <a:rPr lang="en">
                <a:solidFill>
                  <a:schemeClr val="dk1"/>
                </a:solidFill>
              </a:rPr>
              <a:t>Total depth of commitment</a:t>
            </a:r>
            <a:endParaRPr>
              <a:solidFill>
                <a:schemeClr val="dk1"/>
              </a:solidFill>
            </a:endParaRPr>
          </a:p>
          <a:p>
            <a:pPr marL="0" lvl="0" indent="0" algn="l" rtl="0">
              <a:spcBef>
                <a:spcPts val="0"/>
              </a:spcBef>
              <a:spcAft>
                <a:spcPts val="0"/>
              </a:spcAft>
              <a:buNone/>
            </a:pPr>
            <a:r>
              <a:rPr lang="en">
                <a:solidFill>
                  <a:schemeClr val="dk1"/>
                </a:solidFill>
              </a:rPr>
              <a:t>Process for succession of leadership</a:t>
            </a:r>
            <a:endParaRPr/>
          </a:p>
        </p:txBody>
      </p:sp>
      <p:sp>
        <p:nvSpPr>
          <p:cNvPr id="449" name="Google Shape;449;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38</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5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Acknowledgements</a:t>
            </a:r>
            <a:endParaRPr/>
          </a:p>
        </p:txBody>
      </p:sp>
      <p:sp>
        <p:nvSpPr>
          <p:cNvPr id="455" name="Google Shape;455;p5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228600" lvl="0" indent="-165100" algn="l" rtl="0">
              <a:lnSpc>
                <a:spcPct val="90000"/>
              </a:lnSpc>
              <a:spcBef>
                <a:spcPts val="0"/>
              </a:spcBef>
              <a:spcAft>
                <a:spcPts val="0"/>
              </a:spcAft>
              <a:buClr>
                <a:schemeClr val="dk2"/>
              </a:buClr>
              <a:buSzPts val="1800"/>
              <a:buFont typeface="Arial"/>
              <a:buChar char="•"/>
            </a:pPr>
            <a:r>
              <a:rPr lang="en"/>
              <a:t>This project was made possible in part by the Institute of Museum and Library Services </a:t>
            </a:r>
            <a:r>
              <a:rPr lang="en" b="1"/>
              <a:t>LG-15-19-0137-19</a:t>
            </a:r>
            <a:endParaRPr/>
          </a:p>
          <a:p>
            <a:pPr marL="228600" lvl="0" indent="-165100" algn="l" rtl="0">
              <a:lnSpc>
                <a:spcPct val="90000"/>
              </a:lnSpc>
              <a:spcBef>
                <a:spcPts val="1000"/>
              </a:spcBef>
              <a:spcAft>
                <a:spcPts val="0"/>
              </a:spcAft>
              <a:buClr>
                <a:schemeClr val="dk2"/>
              </a:buClr>
              <a:buSzPts val="1800"/>
              <a:buFont typeface="Arial"/>
              <a:buChar char="•"/>
            </a:pPr>
            <a:r>
              <a:rPr lang="en" b="1"/>
              <a:t>Award Program:</a:t>
            </a:r>
            <a:r>
              <a:rPr lang="en"/>
              <a:t> National Leadership Grant</a:t>
            </a:r>
            <a:endParaRPr/>
          </a:p>
          <a:p>
            <a:pPr marL="228600" lvl="0" indent="-165100" algn="l" rtl="0">
              <a:lnSpc>
                <a:spcPct val="90000"/>
              </a:lnSpc>
              <a:spcBef>
                <a:spcPts val="1000"/>
              </a:spcBef>
              <a:spcAft>
                <a:spcPts val="0"/>
              </a:spcAft>
              <a:buClr>
                <a:schemeClr val="dk2"/>
              </a:buClr>
              <a:buSzPts val="1800"/>
              <a:buFont typeface="Arial"/>
              <a:buChar char="•"/>
            </a:pPr>
            <a:r>
              <a:rPr lang="en" b="1"/>
              <a:t>Program Category:</a:t>
            </a:r>
            <a:r>
              <a:rPr lang="en"/>
              <a:t> Community Catalyst - Planning</a:t>
            </a:r>
            <a:endParaRPr/>
          </a:p>
          <a:p>
            <a:pPr marL="228600" lvl="0" indent="-165100" algn="l" rtl="0">
              <a:lnSpc>
                <a:spcPct val="90000"/>
              </a:lnSpc>
              <a:spcBef>
                <a:spcPts val="1000"/>
              </a:spcBef>
              <a:spcAft>
                <a:spcPts val="0"/>
              </a:spcAft>
              <a:buClr>
                <a:schemeClr val="dk2"/>
              </a:buClr>
              <a:buSzPts val="1800"/>
              <a:buFont typeface="Arial"/>
              <a:buChar char="•"/>
            </a:pPr>
            <a:r>
              <a:rPr lang="en" b="1"/>
              <a:t>Total Award:</a:t>
            </a:r>
            <a:r>
              <a:rPr lang="en"/>
              <a:t> $87,151.00</a:t>
            </a:r>
            <a:endParaRPr/>
          </a:p>
          <a:p>
            <a:pPr marL="228600" lvl="0" indent="-165100" algn="l" rtl="0">
              <a:lnSpc>
                <a:spcPct val="90000"/>
              </a:lnSpc>
              <a:spcBef>
                <a:spcPts val="1000"/>
              </a:spcBef>
              <a:spcAft>
                <a:spcPts val="0"/>
              </a:spcAft>
              <a:buClr>
                <a:schemeClr val="dk2"/>
              </a:buClr>
              <a:buSzPts val="1800"/>
              <a:buFont typeface="Arial"/>
              <a:buChar char="•"/>
            </a:pPr>
            <a:r>
              <a:rPr lang="en"/>
              <a:t>The views, findings, conclusions, and recommendations expressed in this program do not necessarily represent those of the Institute of Museum and Library Services.</a:t>
            </a:r>
            <a:endParaRPr/>
          </a:p>
          <a:p>
            <a:pPr marL="228600" lvl="0" indent="-165100" algn="l" rtl="0">
              <a:lnSpc>
                <a:spcPct val="90000"/>
              </a:lnSpc>
              <a:spcBef>
                <a:spcPts val="1000"/>
              </a:spcBef>
              <a:spcAft>
                <a:spcPts val="0"/>
              </a:spcAft>
              <a:buClr>
                <a:schemeClr val="dk1"/>
              </a:buClr>
              <a:buSzPts val="1800"/>
              <a:buFont typeface="Arial"/>
              <a:buChar char="•"/>
            </a:pPr>
            <a:r>
              <a:rPr lang="en" u="sng">
                <a:solidFill>
                  <a:srgbClr val="0563C1"/>
                </a:solidFill>
                <a:hlinkClick r:id="rId3">
                  <a:extLst>
                    <a:ext uri="{A12FA001-AC4F-418D-AE19-62706E023703}">
                      <ahyp:hlinkClr xmlns:ahyp="http://schemas.microsoft.com/office/drawing/2018/hyperlinkcolor" val="tx"/>
                    </a:ext>
                  </a:extLst>
                </a:hlinkClick>
              </a:rPr>
              <a:t>https://www.imls.gov/grants/awarded/lg-15-19-0137-19</a:t>
            </a:r>
            <a:endParaRPr>
              <a:solidFill>
                <a:schemeClr val="dk1"/>
              </a:solidFill>
            </a:endParaRPr>
          </a:p>
          <a:p>
            <a:pPr marL="0" lvl="0" indent="0" algn="l" rtl="0">
              <a:spcBef>
                <a:spcPts val="0"/>
              </a:spcBef>
              <a:spcAft>
                <a:spcPts val="1200"/>
              </a:spcAft>
              <a:buNone/>
            </a:pPr>
            <a:endParaRPr/>
          </a:p>
        </p:txBody>
      </p:sp>
      <p:sp>
        <p:nvSpPr>
          <p:cNvPr id="456" name="Google Shape;456;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
        <p:nvSpPr>
          <p:cNvPr id="86" name="Google Shape;86;p17"/>
          <p:cNvSpPr/>
          <p:nvPr/>
        </p:nvSpPr>
        <p:spPr>
          <a:xfrm>
            <a:off x="3873750" y="2094625"/>
            <a:ext cx="1396500" cy="1288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VT Digital Imaging Lab</a:t>
            </a:r>
            <a:endParaRPr/>
          </a:p>
        </p:txBody>
      </p:sp>
      <p:sp>
        <p:nvSpPr>
          <p:cNvPr id="87" name="Google Shape;87;p17"/>
          <p:cNvSpPr/>
          <p:nvPr/>
        </p:nvSpPr>
        <p:spPr>
          <a:xfrm>
            <a:off x="3799950" y="3787825"/>
            <a:ext cx="1544100" cy="875400"/>
          </a:xfrm>
          <a:prstGeom prst="rect">
            <a:avLst/>
          </a:prstGeom>
          <a:solidFill>
            <a:srgbClr val="A4C2F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Community Projects</a:t>
            </a:r>
            <a:endParaRPr b="1"/>
          </a:p>
        </p:txBody>
      </p:sp>
      <p:sp>
        <p:nvSpPr>
          <p:cNvPr id="88" name="Google Shape;88;p17"/>
          <p:cNvSpPr/>
          <p:nvPr/>
        </p:nvSpPr>
        <p:spPr>
          <a:xfrm>
            <a:off x="848400" y="2650425"/>
            <a:ext cx="1544100" cy="875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Library Project Proposals</a:t>
            </a:r>
            <a:endParaRPr/>
          </a:p>
        </p:txBody>
      </p:sp>
      <p:sp>
        <p:nvSpPr>
          <p:cNvPr id="89" name="Google Shape;89;p17"/>
          <p:cNvSpPr/>
          <p:nvPr/>
        </p:nvSpPr>
        <p:spPr>
          <a:xfrm>
            <a:off x="1360075" y="1327575"/>
            <a:ext cx="1544100" cy="875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Donations</a:t>
            </a:r>
            <a:endParaRPr/>
          </a:p>
        </p:txBody>
      </p:sp>
      <p:sp>
        <p:nvSpPr>
          <p:cNvPr id="90" name="Google Shape;90;p17"/>
          <p:cNvSpPr/>
          <p:nvPr/>
        </p:nvSpPr>
        <p:spPr>
          <a:xfrm>
            <a:off x="3799950" y="814225"/>
            <a:ext cx="1544100" cy="875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Grant Fulfillments</a:t>
            </a:r>
            <a:endParaRPr/>
          </a:p>
        </p:txBody>
      </p:sp>
      <p:sp>
        <p:nvSpPr>
          <p:cNvPr id="91" name="Google Shape;91;p17"/>
          <p:cNvSpPr/>
          <p:nvPr/>
        </p:nvSpPr>
        <p:spPr>
          <a:xfrm>
            <a:off x="6239825" y="1357038"/>
            <a:ext cx="1544100" cy="875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Patron Requests</a:t>
            </a:r>
            <a:endParaRPr/>
          </a:p>
        </p:txBody>
      </p:sp>
      <p:sp>
        <p:nvSpPr>
          <p:cNvPr id="92" name="Google Shape;92;p17"/>
          <p:cNvSpPr/>
          <p:nvPr/>
        </p:nvSpPr>
        <p:spPr>
          <a:xfrm>
            <a:off x="1930075" y="3911125"/>
            <a:ext cx="974100" cy="752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What’s in that box?</a:t>
            </a:r>
            <a:endParaRPr sz="1200"/>
          </a:p>
        </p:txBody>
      </p:sp>
      <p:sp>
        <p:nvSpPr>
          <p:cNvPr id="93" name="Google Shape;93;p17"/>
          <p:cNvSpPr/>
          <p:nvPr/>
        </p:nvSpPr>
        <p:spPr>
          <a:xfrm>
            <a:off x="7952675" y="575475"/>
            <a:ext cx="974100" cy="752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Someone brought this here</a:t>
            </a:r>
            <a:endParaRPr sz="1200"/>
          </a:p>
        </p:txBody>
      </p:sp>
      <p:sp>
        <p:nvSpPr>
          <p:cNvPr id="94" name="Google Shape;94;p17"/>
          <p:cNvSpPr/>
          <p:nvPr/>
        </p:nvSpPr>
        <p:spPr>
          <a:xfrm>
            <a:off x="6322525" y="3911125"/>
            <a:ext cx="974100" cy="752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This is super cool but what do we do with it</a:t>
            </a:r>
            <a:endParaRPr sz="1100"/>
          </a:p>
        </p:txBody>
      </p:sp>
      <p:sp>
        <p:nvSpPr>
          <p:cNvPr id="95" name="Google Shape;95;p17"/>
          <p:cNvSpPr/>
          <p:nvPr/>
        </p:nvSpPr>
        <p:spPr>
          <a:xfrm>
            <a:off x="385975" y="355325"/>
            <a:ext cx="974100" cy="752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Trash or treasure??</a:t>
            </a:r>
            <a:endParaRPr sz="1200"/>
          </a:p>
        </p:txBody>
      </p:sp>
      <p:cxnSp>
        <p:nvCxnSpPr>
          <p:cNvPr id="96" name="Google Shape;96;p17"/>
          <p:cNvCxnSpPr>
            <a:stCxn id="88" idx="3"/>
            <a:endCxn id="86" idx="2"/>
          </p:cNvCxnSpPr>
          <p:nvPr/>
        </p:nvCxnSpPr>
        <p:spPr>
          <a:xfrm rot="10800000" flipH="1">
            <a:off x="2392500" y="2738625"/>
            <a:ext cx="1481400" cy="349500"/>
          </a:xfrm>
          <a:prstGeom prst="curvedConnector3">
            <a:avLst>
              <a:gd name="adj1" fmla="val 49995"/>
            </a:avLst>
          </a:prstGeom>
          <a:noFill/>
          <a:ln w="9525" cap="flat" cmpd="sng">
            <a:solidFill>
              <a:schemeClr val="dk2"/>
            </a:solidFill>
            <a:prstDash val="solid"/>
            <a:round/>
            <a:headEnd type="none" w="med" len="med"/>
            <a:tailEnd type="triangle" w="med" len="med"/>
          </a:ln>
        </p:spPr>
      </p:cxnSp>
      <p:cxnSp>
        <p:nvCxnSpPr>
          <p:cNvPr id="97" name="Google Shape;97;p17"/>
          <p:cNvCxnSpPr>
            <a:stCxn id="89" idx="3"/>
            <a:endCxn id="86" idx="1"/>
          </p:cNvCxnSpPr>
          <p:nvPr/>
        </p:nvCxnSpPr>
        <p:spPr>
          <a:xfrm>
            <a:off x="2904175" y="1765275"/>
            <a:ext cx="1174200" cy="518100"/>
          </a:xfrm>
          <a:prstGeom prst="curvedConnector2">
            <a:avLst/>
          </a:prstGeom>
          <a:noFill/>
          <a:ln w="9525" cap="flat" cmpd="sng">
            <a:solidFill>
              <a:schemeClr val="dk2"/>
            </a:solidFill>
            <a:prstDash val="solid"/>
            <a:round/>
            <a:headEnd type="none" w="med" len="med"/>
            <a:tailEnd type="triangle" w="med" len="med"/>
          </a:ln>
        </p:spPr>
      </p:cxnSp>
      <p:cxnSp>
        <p:nvCxnSpPr>
          <p:cNvPr id="98" name="Google Shape;98;p17"/>
          <p:cNvCxnSpPr>
            <a:stCxn id="90" idx="2"/>
            <a:endCxn id="86" idx="0"/>
          </p:cNvCxnSpPr>
          <p:nvPr/>
        </p:nvCxnSpPr>
        <p:spPr>
          <a:xfrm rot="-5400000" flipH="1">
            <a:off x="4369800" y="1891825"/>
            <a:ext cx="405000" cy="6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99" name="Google Shape;99;p17"/>
          <p:cNvCxnSpPr>
            <a:stCxn id="91" idx="1"/>
            <a:endCxn id="86" idx="7"/>
          </p:cNvCxnSpPr>
          <p:nvPr/>
        </p:nvCxnSpPr>
        <p:spPr>
          <a:xfrm flipH="1">
            <a:off x="5065625" y="1794738"/>
            <a:ext cx="1174200" cy="488400"/>
          </a:xfrm>
          <a:prstGeom prst="curvedConnector2">
            <a:avLst/>
          </a:prstGeom>
          <a:noFill/>
          <a:ln w="9525" cap="flat" cmpd="sng">
            <a:solidFill>
              <a:schemeClr val="dk2"/>
            </a:solidFill>
            <a:prstDash val="solid"/>
            <a:round/>
            <a:headEnd type="none" w="med" len="med"/>
            <a:tailEnd type="triangle" w="med" len="med"/>
          </a:ln>
        </p:spPr>
      </p:cxnSp>
      <p:cxnSp>
        <p:nvCxnSpPr>
          <p:cNvPr id="100" name="Google Shape;100;p17"/>
          <p:cNvCxnSpPr>
            <a:stCxn id="101" idx="1"/>
            <a:endCxn id="86" idx="6"/>
          </p:cNvCxnSpPr>
          <p:nvPr/>
        </p:nvCxnSpPr>
        <p:spPr>
          <a:xfrm rot="10800000">
            <a:off x="5270400" y="2738625"/>
            <a:ext cx="1481100" cy="349500"/>
          </a:xfrm>
          <a:prstGeom prst="curvedConnector3">
            <a:avLst>
              <a:gd name="adj1" fmla="val 50005"/>
            </a:avLst>
          </a:prstGeom>
          <a:noFill/>
          <a:ln w="9525" cap="flat" cmpd="sng">
            <a:solidFill>
              <a:schemeClr val="dk2"/>
            </a:solidFill>
            <a:prstDash val="solid"/>
            <a:round/>
            <a:headEnd type="none" w="med" len="med"/>
            <a:tailEnd type="triangle" w="med" len="med"/>
          </a:ln>
        </p:spPr>
      </p:cxnSp>
      <p:cxnSp>
        <p:nvCxnSpPr>
          <p:cNvPr id="102" name="Google Shape;102;p17"/>
          <p:cNvCxnSpPr>
            <a:stCxn id="95" idx="3"/>
            <a:endCxn id="89" idx="0"/>
          </p:cNvCxnSpPr>
          <p:nvPr/>
        </p:nvCxnSpPr>
        <p:spPr>
          <a:xfrm>
            <a:off x="1360075" y="731375"/>
            <a:ext cx="772200" cy="596100"/>
          </a:xfrm>
          <a:prstGeom prst="curvedConnector2">
            <a:avLst/>
          </a:prstGeom>
          <a:noFill/>
          <a:ln w="9525" cap="flat" cmpd="sng">
            <a:solidFill>
              <a:schemeClr val="dk2"/>
            </a:solidFill>
            <a:prstDash val="solid"/>
            <a:round/>
            <a:headEnd type="none" w="med" len="med"/>
            <a:tailEnd type="triangle" w="med" len="med"/>
          </a:ln>
        </p:spPr>
      </p:cxnSp>
      <p:cxnSp>
        <p:nvCxnSpPr>
          <p:cNvPr id="103" name="Google Shape;103;p17"/>
          <p:cNvCxnSpPr>
            <a:stCxn id="92" idx="1"/>
            <a:endCxn id="89" idx="1"/>
          </p:cNvCxnSpPr>
          <p:nvPr/>
        </p:nvCxnSpPr>
        <p:spPr>
          <a:xfrm rot="10800000">
            <a:off x="1360075" y="1765375"/>
            <a:ext cx="570000" cy="2521800"/>
          </a:xfrm>
          <a:prstGeom prst="curvedConnector3">
            <a:avLst>
              <a:gd name="adj1" fmla="val 270167"/>
            </a:avLst>
          </a:prstGeom>
          <a:noFill/>
          <a:ln w="9525" cap="flat" cmpd="sng">
            <a:solidFill>
              <a:schemeClr val="dk2"/>
            </a:solidFill>
            <a:prstDash val="solid"/>
            <a:round/>
            <a:headEnd type="none" w="med" len="med"/>
            <a:tailEnd type="triangle" w="med" len="med"/>
          </a:ln>
        </p:spPr>
      </p:cxnSp>
      <p:cxnSp>
        <p:nvCxnSpPr>
          <p:cNvPr id="104" name="Google Shape;104;p17"/>
          <p:cNvCxnSpPr>
            <a:stCxn id="93" idx="0"/>
            <a:endCxn id="89" idx="0"/>
          </p:cNvCxnSpPr>
          <p:nvPr/>
        </p:nvCxnSpPr>
        <p:spPr>
          <a:xfrm rot="5400000">
            <a:off x="4909925" y="-2202225"/>
            <a:ext cx="752100" cy="6307500"/>
          </a:xfrm>
          <a:prstGeom prst="curvedConnector3">
            <a:avLst>
              <a:gd name="adj1" fmla="val -31661"/>
            </a:avLst>
          </a:prstGeom>
          <a:noFill/>
          <a:ln w="9525" cap="flat" cmpd="sng">
            <a:solidFill>
              <a:schemeClr val="dk2"/>
            </a:solidFill>
            <a:prstDash val="solid"/>
            <a:round/>
            <a:headEnd type="none" w="med" len="med"/>
            <a:tailEnd type="triangle" w="med" len="med"/>
          </a:ln>
        </p:spPr>
      </p:cxnSp>
      <p:sp>
        <p:nvSpPr>
          <p:cNvPr id="101" name="Google Shape;101;p17"/>
          <p:cNvSpPr/>
          <p:nvPr/>
        </p:nvSpPr>
        <p:spPr>
          <a:xfrm>
            <a:off x="6751500" y="2650425"/>
            <a:ext cx="1544100" cy="875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University Requests</a:t>
            </a:r>
            <a:endParaRPr/>
          </a:p>
        </p:txBody>
      </p:sp>
      <p:cxnSp>
        <p:nvCxnSpPr>
          <p:cNvPr id="105" name="Google Shape;105;p17"/>
          <p:cNvCxnSpPr>
            <a:stCxn id="93" idx="3"/>
            <a:endCxn id="94" idx="3"/>
          </p:cNvCxnSpPr>
          <p:nvPr/>
        </p:nvCxnSpPr>
        <p:spPr>
          <a:xfrm flipH="1">
            <a:off x="7296575" y="951525"/>
            <a:ext cx="1630200" cy="3335700"/>
          </a:xfrm>
          <a:prstGeom prst="curvedConnector3">
            <a:avLst>
              <a:gd name="adj1" fmla="val -940"/>
            </a:avLst>
          </a:prstGeom>
          <a:noFill/>
          <a:ln w="9525" cap="flat" cmpd="sng">
            <a:solidFill>
              <a:schemeClr val="dk2"/>
            </a:solidFill>
            <a:prstDash val="solid"/>
            <a:round/>
            <a:headEnd type="triangle" w="med" len="med"/>
            <a:tailEnd type="none" w="med" len="med"/>
          </a:ln>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Project Collaborators</a:t>
            </a:r>
            <a:endParaRPr/>
          </a:p>
        </p:txBody>
      </p:sp>
      <p:sp>
        <p:nvSpPr>
          <p:cNvPr id="462" name="Google Shape;462;p5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228600" lvl="0" indent="-165100" algn="l" rtl="0">
              <a:lnSpc>
                <a:spcPct val="90000"/>
              </a:lnSpc>
              <a:spcBef>
                <a:spcPts val="0"/>
              </a:spcBef>
              <a:spcAft>
                <a:spcPts val="0"/>
              </a:spcAft>
              <a:buClr>
                <a:schemeClr val="dk2"/>
              </a:buClr>
              <a:buSzPts val="1800"/>
              <a:buFont typeface="Arial"/>
              <a:buChar char="•"/>
            </a:pPr>
            <a:r>
              <a:rPr lang="en"/>
              <a:t>Dr. Jessica Taylor, Assistant Professor, History, VT</a:t>
            </a:r>
            <a:endParaRPr/>
          </a:p>
          <a:p>
            <a:pPr marL="228600" lvl="0" indent="-165100" algn="l" rtl="0">
              <a:lnSpc>
                <a:spcPct val="90000"/>
              </a:lnSpc>
              <a:spcBef>
                <a:spcPts val="1000"/>
              </a:spcBef>
              <a:spcAft>
                <a:spcPts val="0"/>
              </a:spcAft>
              <a:buClr>
                <a:schemeClr val="dk2"/>
              </a:buClr>
              <a:buSzPts val="1800"/>
              <a:buFont typeface="Arial"/>
              <a:buChar char="•"/>
            </a:pPr>
            <a:r>
              <a:rPr lang="en"/>
              <a:t>Dr. Anita Puckett, Professor Emerita, Religion &amp; Culture, VT</a:t>
            </a:r>
            <a:endParaRPr/>
          </a:p>
          <a:p>
            <a:pPr marL="228600" lvl="0" indent="-165100" algn="l" rtl="0">
              <a:lnSpc>
                <a:spcPct val="90000"/>
              </a:lnSpc>
              <a:spcBef>
                <a:spcPts val="1000"/>
              </a:spcBef>
              <a:spcAft>
                <a:spcPts val="0"/>
              </a:spcAft>
              <a:buClr>
                <a:schemeClr val="dk2"/>
              </a:buClr>
              <a:buSzPts val="1800"/>
              <a:buFont typeface="Arial"/>
              <a:buChar char="•"/>
            </a:pPr>
            <a:r>
              <a:rPr lang="en"/>
              <a:t>Dr. Andrea Briceno Mosquera, Post-doc, School of Public &amp; International Affairs, VT</a:t>
            </a:r>
            <a:endParaRPr/>
          </a:p>
          <a:p>
            <a:pPr marL="228600" lvl="0" indent="-165100" algn="l" rtl="0">
              <a:lnSpc>
                <a:spcPct val="90000"/>
              </a:lnSpc>
              <a:spcBef>
                <a:spcPts val="1000"/>
              </a:spcBef>
              <a:spcAft>
                <a:spcPts val="0"/>
              </a:spcAft>
              <a:buClr>
                <a:schemeClr val="dk2"/>
              </a:buClr>
              <a:buSzPts val="1800"/>
              <a:buFont typeface="Arial"/>
              <a:buChar char="•"/>
            </a:pPr>
            <a:r>
              <a:rPr lang="en"/>
              <a:t>Dr. Emily Satterwhite, Associate Professor, Religion &amp; Culture, VT</a:t>
            </a:r>
            <a:endParaRPr/>
          </a:p>
          <a:p>
            <a:pPr marL="228600" lvl="0" indent="-165100" algn="l" rtl="0">
              <a:lnSpc>
                <a:spcPct val="90000"/>
              </a:lnSpc>
              <a:spcBef>
                <a:spcPts val="1000"/>
              </a:spcBef>
              <a:spcAft>
                <a:spcPts val="0"/>
              </a:spcAft>
              <a:buClr>
                <a:schemeClr val="dk2"/>
              </a:buClr>
              <a:buSzPts val="1800"/>
              <a:buFont typeface="Arial"/>
              <a:buChar char="•"/>
            </a:pPr>
            <a:r>
              <a:rPr lang="en"/>
              <a:t>Dr. Ralph Lutts, Blue Ridge Heritage</a:t>
            </a:r>
            <a:endParaRPr/>
          </a:p>
          <a:p>
            <a:pPr marL="228600" lvl="0" indent="-165100" algn="l" rtl="0">
              <a:lnSpc>
                <a:spcPct val="90000"/>
              </a:lnSpc>
              <a:spcBef>
                <a:spcPts val="1000"/>
              </a:spcBef>
              <a:spcAft>
                <a:spcPts val="0"/>
              </a:spcAft>
              <a:buClr>
                <a:schemeClr val="dk2"/>
              </a:buClr>
              <a:buSzPts val="1800"/>
              <a:buFont typeface="Arial"/>
              <a:buChar char="•"/>
            </a:pPr>
            <a:r>
              <a:rPr lang="en"/>
              <a:t>Protect Our Water Heritage Rights</a:t>
            </a:r>
            <a:endParaRPr/>
          </a:p>
          <a:p>
            <a:pPr marL="228600" lvl="0" indent="-165100" algn="l" rtl="0">
              <a:lnSpc>
                <a:spcPct val="90000"/>
              </a:lnSpc>
              <a:spcBef>
                <a:spcPts val="1000"/>
              </a:spcBef>
              <a:spcAft>
                <a:spcPts val="0"/>
              </a:spcAft>
              <a:buClr>
                <a:schemeClr val="dk2"/>
              </a:buClr>
              <a:buSzPts val="1800"/>
              <a:buFont typeface="Arial"/>
              <a:buChar char="•"/>
            </a:pPr>
            <a:r>
              <a:rPr lang="en"/>
              <a:t>Institute for Engagement and Negotiation, UVA</a:t>
            </a:r>
            <a:endParaRPr/>
          </a:p>
          <a:p>
            <a:pPr marL="0" lvl="0" indent="0" algn="l" rtl="0">
              <a:spcBef>
                <a:spcPts val="0"/>
              </a:spcBef>
              <a:spcAft>
                <a:spcPts val="1200"/>
              </a:spcAft>
              <a:buNone/>
            </a:pPr>
            <a:endParaRPr/>
          </a:p>
        </p:txBody>
      </p:sp>
      <p:sp>
        <p:nvSpPr>
          <p:cNvPr id="463" name="Google Shape;463;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54"/>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Thank you</a:t>
            </a:r>
            <a:endParaRPr/>
          </a:p>
        </p:txBody>
      </p:sp>
      <p:sp>
        <p:nvSpPr>
          <p:cNvPr id="469" name="Google Shape;469;p54"/>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2000" b="1"/>
              <a:t>Nathan Hall, Ph.D.</a:t>
            </a:r>
            <a:endParaRPr sz="2000" b="1"/>
          </a:p>
          <a:p>
            <a:pPr marL="0" lvl="0" indent="0" algn="l" rtl="0">
              <a:lnSpc>
                <a:spcPct val="100000"/>
              </a:lnSpc>
              <a:spcBef>
                <a:spcPts val="1200"/>
              </a:spcBef>
              <a:spcAft>
                <a:spcPts val="0"/>
              </a:spcAft>
              <a:buNone/>
            </a:pPr>
            <a:r>
              <a:rPr lang="en"/>
              <a:t>Director of Digital Libraries and Preservation</a:t>
            </a:r>
            <a:endParaRPr/>
          </a:p>
          <a:p>
            <a:pPr marL="0" lvl="0" indent="0" algn="l" rtl="0">
              <a:lnSpc>
                <a:spcPct val="100000"/>
              </a:lnSpc>
              <a:spcBef>
                <a:spcPts val="1200"/>
              </a:spcBef>
              <a:spcAft>
                <a:spcPts val="0"/>
              </a:spcAft>
              <a:buNone/>
            </a:pPr>
            <a:r>
              <a:rPr lang="en" u="sng">
                <a:solidFill>
                  <a:schemeClr val="hlink"/>
                </a:solidFill>
                <a:hlinkClick r:id="rId3"/>
              </a:rPr>
              <a:t>nfhall@vt.edu</a:t>
            </a:r>
            <a:endParaRPr/>
          </a:p>
          <a:p>
            <a:pPr marL="0" lvl="0" indent="0" algn="l" rtl="0">
              <a:lnSpc>
                <a:spcPct val="100000"/>
              </a:lnSpc>
              <a:spcBef>
                <a:spcPts val="1200"/>
              </a:spcBef>
              <a:spcAft>
                <a:spcPts val="0"/>
              </a:spcAft>
              <a:buNone/>
            </a:pPr>
            <a:r>
              <a:rPr lang="en" sz="2000" b="1"/>
              <a:t>Alex Kinnaman</a:t>
            </a:r>
            <a:endParaRPr sz="2000" b="1"/>
          </a:p>
          <a:p>
            <a:pPr marL="0" lvl="0" indent="0" algn="l" rtl="0">
              <a:lnSpc>
                <a:spcPct val="100000"/>
              </a:lnSpc>
              <a:spcBef>
                <a:spcPts val="1200"/>
              </a:spcBef>
              <a:spcAft>
                <a:spcPts val="0"/>
              </a:spcAft>
              <a:buNone/>
            </a:pPr>
            <a:r>
              <a:rPr lang="en"/>
              <a:t>Digital Preservation Coordinator</a:t>
            </a:r>
            <a:endParaRPr/>
          </a:p>
          <a:p>
            <a:pPr marL="0" lvl="0" indent="0" algn="l" rtl="0">
              <a:lnSpc>
                <a:spcPct val="100000"/>
              </a:lnSpc>
              <a:spcBef>
                <a:spcPts val="1200"/>
              </a:spcBef>
              <a:spcAft>
                <a:spcPts val="0"/>
              </a:spcAft>
              <a:buNone/>
            </a:pPr>
            <a:r>
              <a:rPr lang="en" u="sng">
                <a:solidFill>
                  <a:schemeClr val="hlink"/>
                </a:solidFill>
                <a:hlinkClick r:id="rId4"/>
              </a:rPr>
              <a:t>alexk93@vt.edu</a:t>
            </a:r>
            <a:r>
              <a:rPr lang="en"/>
              <a:t> </a:t>
            </a:r>
            <a:endParaRPr/>
          </a:p>
          <a:p>
            <a:pPr marL="0" lvl="0" indent="0" algn="l" rtl="0">
              <a:lnSpc>
                <a:spcPct val="100000"/>
              </a:lnSpc>
              <a:spcBef>
                <a:spcPts val="1200"/>
              </a:spcBef>
              <a:spcAft>
                <a:spcPts val="1200"/>
              </a:spcAft>
              <a:buNone/>
            </a:pPr>
            <a:r>
              <a:rPr lang="en"/>
              <a:t>@alex_kinnaman</a:t>
            </a:r>
            <a:endParaRPr/>
          </a:p>
        </p:txBody>
      </p:sp>
      <p:sp>
        <p:nvSpPr>
          <p:cNvPr id="470" name="Google Shape;470;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41</a:t>
            </a:fld>
            <a:endParaRPr/>
          </a:p>
        </p:txBody>
      </p:sp>
      <p:sp>
        <p:nvSpPr>
          <p:cNvPr id="471" name="Google Shape;471;p54"/>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Questions?</a:t>
            </a:r>
            <a:endParaRPr/>
          </a:p>
        </p:txBody>
      </p:sp>
      <p:sp>
        <p:nvSpPr>
          <p:cNvPr id="472" name="Google Shape;472;p54"/>
          <p:cNvSpPr/>
          <p:nvPr/>
        </p:nvSpPr>
        <p:spPr>
          <a:xfrm>
            <a:off x="3757525" y="4773900"/>
            <a:ext cx="814500" cy="225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Strategies</a:t>
            </a:r>
            <a:endParaRPr/>
          </a:p>
        </p:txBody>
      </p:sp>
      <p:sp>
        <p:nvSpPr>
          <p:cNvPr id="111" name="Google Shape;11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1000" algn="l" rtl="0">
              <a:spcBef>
                <a:spcPts val="0"/>
              </a:spcBef>
              <a:spcAft>
                <a:spcPts val="0"/>
              </a:spcAft>
              <a:buSzPts val="2400"/>
              <a:buAutoNum type="arabicPeriod"/>
            </a:pPr>
            <a:r>
              <a:rPr lang="en" sz="2400" b="1"/>
              <a:t>Internal collaboration and communication</a:t>
            </a:r>
            <a:r>
              <a:rPr lang="en" sz="2400"/>
              <a:t>: transparent workflow for digital collections processing</a:t>
            </a:r>
            <a:endParaRPr sz="2400"/>
          </a:p>
          <a:p>
            <a:pPr marL="457200" lvl="0" indent="-381000" algn="l" rtl="0">
              <a:spcBef>
                <a:spcPts val="0"/>
              </a:spcBef>
              <a:spcAft>
                <a:spcPts val="0"/>
              </a:spcAft>
              <a:buSzPts val="2400"/>
              <a:buAutoNum type="arabicPeriod"/>
            </a:pPr>
            <a:r>
              <a:rPr lang="en" sz="2400" b="1"/>
              <a:t>Repository Certification</a:t>
            </a:r>
            <a:r>
              <a:rPr lang="en" sz="2400"/>
              <a:t>: robust, public documentation and policies</a:t>
            </a:r>
            <a:endParaRPr sz="2400"/>
          </a:p>
          <a:p>
            <a:pPr marL="457200" lvl="0" indent="-381000" algn="l" rtl="0">
              <a:spcBef>
                <a:spcPts val="0"/>
              </a:spcBef>
              <a:spcAft>
                <a:spcPts val="0"/>
              </a:spcAft>
              <a:buSzPts val="2400"/>
              <a:buAutoNum type="arabicPeriod"/>
            </a:pPr>
            <a:r>
              <a:rPr lang="en" sz="2400" b="1"/>
              <a:t>Forum Series</a:t>
            </a:r>
            <a:r>
              <a:rPr lang="en" sz="2400"/>
              <a:t>: direct contact and discussion with the community we wish to serve </a:t>
            </a:r>
            <a:endParaRPr sz="2400"/>
          </a:p>
        </p:txBody>
      </p:sp>
      <p:sp>
        <p:nvSpPr>
          <p:cNvPr id="112" name="Google Shape;112;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9"/>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Collaboration &amp; Communication</a:t>
            </a:r>
            <a:endParaRPr/>
          </a:p>
        </p:txBody>
      </p:sp>
      <p:sp>
        <p:nvSpPr>
          <p:cNvPr id="118" name="Google Shape;118;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0"/>
          <p:cNvSpPr txBox="1">
            <a:spLocks noGrp="1"/>
          </p:cNvSpPr>
          <p:nvPr>
            <p:ph type="title"/>
          </p:nvPr>
        </p:nvSpPr>
        <p:spPr>
          <a:xfrm>
            <a:off x="794225" y="1190925"/>
            <a:ext cx="2942700" cy="15189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2900"/>
              <a:t>Digital Collection </a:t>
            </a:r>
            <a:endParaRPr sz="2900"/>
          </a:p>
          <a:p>
            <a:pPr marL="0" lvl="0" indent="0" algn="l" rtl="0">
              <a:spcBef>
                <a:spcPts val="0"/>
              </a:spcBef>
              <a:spcAft>
                <a:spcPts val="0"/>
              </a:spcAft>
              <a:buNone/>
            </a:pPr>
            <a:r>
              <a:rPr lang="en" sz="2900"/>
              <a:t>Proposal Form</a:t>
            </a:r>
            <a:endParaRPr sz="2900"/>
          </a:p>
        </p:txBody>
      </p:sp>
      <p:sp>
        <p:nvSpPr>
          <p:cNvPr id="124" name="Google Shape;124;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pic>
        <p:nvPicPr>
          <p:cNvPr id="125" name="Google Shape;125;p20" title="Digital Collection Proposal Form screenshot"/>
          <p:cNvPicPr preferRelativeResize="0"/>
          <p:nvPr/>
        </p:nvPicPr>
        <p:blipFill rotWithShape="1">
          <a:blip r:embed="rId3">
            <a:alphaModFix/>
          </a:blip>
          <a:srcRect b="4988"/>
          <a:stretch/>
        </p:blipFill>
        <p:spPr>
          <a:xfrm>
            <a:off x="4337600" y="0"/>
            <a:ext cx="4806400" cy="4804700"/>
          </a:xfrm>
          <a:prstGeom prst="rect">
            <a:avLst/>
          </a:prstGeom>
          <a:noFill/>
          <a:ln>
            <a:noFill/>
          </a:ln>
        </p:spPr>
      </p:pic>
      <p:sp>
        <p:nvSpPr>
          <p:cNvPr id="126" name="Google Shape;126;p20"/>
          <p:cNvSpPr txBox="1"/>
          <p:nvPr/>
        </p:nvSpPr>
        <p:spPr>
          <a:xfrm>
            <a:off x="794225" y="3185725"/>
            <a:ext cx="29427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See a copy of this Proposal Form: </a:t>
            </a:r>
            <a:r>
              <a:rPr lang="en" u="sng">
                <a:solidFill>
                  <a:schemeClr val="hlink"/>
                </a:solidFill>
                <a:latin typeface="Calibri"/>
                <a:ea typeface="Calibri"/>
                <a:cs typeface="Calibri"/>
                <a:sym typeface="Calibri"/>
                <a:hlinkClick r:id="rId4"/>
              </a:rPr>
              <a:t>https://docs.google.com/document/d/1eAyEl6HPvigRyFxoH3t9Kb90AtSRWLSboF9Wbfd_Zjc/edit?usp=sharing</a:t>
            </a:r>
            <a:r>
              <a:rPr lang="en">
                <a:latin typeface="Calibri"/>
                <a:ea typeface="Calibri"/>
                <a:cs typeface="Calibri"/>
                <a:sym typeface="Calibri"/>
              </a:rPr>
              <a:t> </a:t>
            </a:r>
            <a:endParaRPr>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VTUL Proposal Process &amp; Feedback Loop</a:t>
            </a:r>
            <a:endParaRPr/>
          </a:p>
        </p:txBody>
      </p:sp>
      <p:sp>
        <p:nvSpPr>
          <p:cNvPr id="132" name="Google Shape;13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grpSp>
        <p:nvGrpSpPr>
          <p:cNvPr id="133" name="Google Shape;133;p21"/>
          <p:cNvGrpSpPr/>
          <p:nvPr/>
        </p:nvGrpSpPr>
        <p:grpSpPr>
          <a:xfrm>
            <a:off x="237050" y="1079546"/>
            <a:ext cx="2771849" cy="3529595"/>
            <a:chOff x="431825" y="1342525"/>
            <a:chExt cx="2683300" cy="3302700"/>
          </a:xfrm>
        </p:grpSpPr>
        <p:sp>
          <p:nvSpPr>
            <p:cNvPr id="134" name="Google Shape;134;p21"/>
            <p:cNvSpPr/>
            <p:nvPr/>
          </p:nvSpPr>
          <p:spPr>
            <a:xfrm>
              <a:off x="431825" y="1342525"/>
              <a:ext cx="2683200" cy="3302700"/>
            </a:xfrm>
            <a:prstGeom prst="rect">
              <a:avLst/>
            </a:prstGeom>
            <a:no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
          <p:nvSpPr>
            <p:cNvPr id="135" name="Google Shape;135;p21"/>
            <p:cNvSpPr txBox="1"/>
            <p:nvPr/>
          </p:nvSpPr>
          <p:spPr>
            <a:xfrm>
              <a:off x="431925" y="1342525"/>
              <a:ext cx="2683200" cy="823200"/>
            </a:xfrm>
            <a:prstGeom prst="rect">
              <a:avLst/>
            </a:prstGeom>
            <a:solidFill>
              <a:srgbClr val="000000"/>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grpSp>
      <p:sp>
        <p:nvSpPr>
          <p:cNvPr id="136" name="Google Shape;136;p21"/>
          <p:cNvSpPr txBox="1"/>
          <p:nvPr/>
        </p:nvSpPr>
        <p:spPr>
          <a:xfrm>
            <a:off x="296317" y="1074574"/>
            <a:ext cx="360900" cy="879900"/>
          </a:xfrm>
          <a:prstGeom prst="rect">
            <a:avLst/>
          </a:prstGeom>
          <a:noFill/>
          <a:ln>
            <a:noFill/>
          </a:ln>
        </p:spPr>
        <p:txBody>
          <a:bodyPr spcFirstLastPara="1" wrap="square" lIns="121900" tIns="121900" rIns="121900" bIns="121900" anchor="ctr" anchorCtr="0">
            <a:noAutofit/>
          </a:bodyPr>
          <a:lstStyle/>
          <a:p>
            <a:pPr marL="0" lvl="0" indent="0" algn="ctr" rtl="0">
              <a:lnSpc>
                <a:spcPct val="90000"/>
              </a:lnSpc>
              <a:spcBef>
                <a:spcPts val="0"/>
              </a:spcBef>
              <a:spcAft>
                <a:spcPts val="0"/>
              </a:spcAft>
              <a:buNone/>
            </a:pPr>
            <a:r>
              <a:rPr lang="en" sz="2800">
                <a:solidFill>
                  <a:srgbClr val="FFFFFF"/>
                </a:solidFill>
                <a:latin typeface="Calibri"/>
                <a:ea typeface="Calibri"/>
                <a:cs typeface="Calibri"/>
                <a:sym typeface="Calibri"/>
              </a:rPr>
              <a:t>1</a:t>
            </a:r>
            <a:endParaRPr sz="2800">
              <a:solidFill>
                <a:srgbClr val="FFFFFF"/>
              </a:solidFill>
              <a:latin typeface="Calibri"/>
              <a:ea typeface="Calibri"/>
              <a:cs typeface="Calibri"/>
              <a:sym typeface="Calibri"/>
            </a:endParaRPr>
          </a:p>
        </p:txBody>
      </p:sp>
      <p:cxnSp>
        <p:nvCxnSpPr>
          <p:cNvPr id="137" name="Google Shape;137;p21"/>
          <p:cNvCxnSpPr/>
          <p:nvPr/>
        </p:nvCxnSpPr>
        <p:spPr>
          <a:xfrm>
            <a:off x="676965" y="1263755"/>
            <a:ext cx="0" cy="511800"/>
          </a:xfrm>
          <a:prstGeom prst="straightConnector1">
            <a:avLst/>
          </a:prstGeom>
          <a:noFill/>
          <a:ln w="9525" cap="flat" cmpd="sng">
            <a:solidFill>
              <a:srgbClr val="FFFFFF"/>
            </a:solidFill>
            <a:prstDash val="solid"/>
            <a:round/>
            <a:headEnd type="none" w="sm" len="sm"/>
            <a:tailEnd type="none" w="sm" len="sm"/>
          </a:ln>
        </p:spPr>
      </p:cxnSp>
      <p:sp>
        <p:nvSpPr>
          <p:cNvPr id="138" name="Google Shape;138;p21"/>
          <p:cNvSpPr txBox="1"/>
          <p:nvPr/>
        </p:nvSpPr>
        <p:spPr>
          <a:xfrm>
            <a:off x="755681" y="1074574"/>
            <a:ext cx="2171100" cy="879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 sz="2800">
                <a:solidFill>
                  <a:srgbClr val="FFFFFF"/>
                </a:solidFill>
                <a:latin typeface="Calibri"/>
                <a:ea typeface="Calibri"/>
                <a:cs typeface="Calibri"/>
                <a:sym typeface="Calibri"/>
              </a:rPr>
              <a:t>Champion	</a:t>
            </a:r>
            <a:endParaRPr sz="2800">
              <a:solidFill>
                <a:srgbClr val="FFFFFF"/>
              </a:solidFill>
              <a:latin typeface="Calibri"/>
              <a:ea typeface="Calibri"/>
              <a:cs typeface="Calibri"/>
              <a:sym typeface="Calibri"/>
            </a:endParaRPr>
          </a:p>
        </p:txBody>
      </p:sp>
      <p:sp>
        <p:nvSpPr>
          <p:cNvPr id="139" name="Google Shape;139;p21"/>
          <p:cNvSpPr txBox="1"/>
          <p:nvPr/>
        </p:nvSpPr>
        <p:spPr>
          <a:xfrm>
            <a:off x="315875" y="2069885"/>
            <a:ext cx="2614200" cy="2539800"/>
          </a:xfrm>
          <a:prstGeom prst="rect">
            <a:avLst/>
          </a:prstGeom>
          <a:no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None/>
            </a:pPr>
            <a:r>
              <a:rPr lang="en" sz="1867">
                <a:solidFill>
                  <a:schemeClr val="dk1"/>
                </a:solidFill>
                <a:latin typeface="Calibri"/>
                <a:ea typeface="Calibri"/>
                <a:cs typeface="Calibri"/>
                <a:sym typeface="Calibri"/>
              </a:rPr>
              <a:t>Point person in the Libraries to communicate with stakeholder</a:t>
            </a:r>
            <a:endParaRPr sz="1867">
              <a:solidFill>
                <a:schemeClr val="dk1"/>
              </a:solidFill>
              <a:latin typeface="Calibri"/>
              <a:ea typeface="Calibri"/>
              <a:cs typeface="Calibri"/>
              <a:sym typeface="Calibri"/>
            </a:endParaRPr>
          </a:p>
          <a:p>
            <a:pPr marL="0" lvl="0" indent="0" algn="l" rtl="0">
              <a:lnSpc>
                <a:spcPct val="90000"/>
              </a:lnSpc>
              <a:spcBef>
                <a:spcPts val="0"/>
              </a:spcBef>
              <a:spcAft>
                <a:spcPts val="0"/>
              </a:spcAft>
              <a:buNone/>
            </a:pPr>
            <a:endParaRPr sz="1867">
              <a:solidFill>
                <a:schemeClr val="dk1"/>
              </a:solidFill>
              <a:latin typeface="Calibri"/>
              <a:ea typeface="Calibri"/>
              <a:cs typeface="Calibri"/>
              <a:sym typeface="Calibri"/>
            </a:endParaRPr>
          </a:p>
          <a:p>
            <a:pPr marL="0" lvl="0" indent="0" algn="l" rtl="0">
              <a:lnSpc>
                <a:spcPct val="90000"/>
              </a:lnSpc>
              <a:spcBef>
                <a:spcPts val="0"/>
              </a:spcBef>
              <a:spcAft>
                <a:spcPts val="0"/>
              </a:spcAft>
              <a:buNone/>
            </a:pPr>
            <a:r>
              <a:rPr lang="en" sz="1867">
                <a:solidFill>
                  <a:schemeClr val="dk1"/>
                </a:solidFill>
                <a:latin typeface="Calibri"/>
                <a:ea typeface="Calibri"/>
                <a:cs typeface="Calibri"/>
                <a:sym typeface="Calibri"/>
              </a:rPr>
              <a:t>Develops and engages with ACDC to revise proposal</a:t>
            </a:r>
            <a:endParaRPr sz="1867">
              <a:solidFill>
                <a:schemeClr val="dk1"/>
              </a:solidFill>
              <a:latin typeface="Calibri"/>
              <a:ea typeface="Calibri"/>
              <a:cs typeface="Calibri"/>
              <a:sym typeface="Calibri"/>
            </a:endParaRPr>
          </a:p>
        </p:txBody>
      </p:sp>
      <p:grpSp>
        <p:nvGrpSpPr>
          <p:cNvPr id="140" name="Google Shape;140;p21"/>
          <p:cNvGrpSpPr/>
          <p:nvPr/>
        </p:nvGrpSpPr>
        <p:grpSpPr>
          <a:xfrm>
            <a:off x="3119094" y="1079546"/>
            <a:ext cx="2761212" cy="3529595"/>
            <a:chOff x="3221800" y="1342525"/>
            <a:chExt cx="2673003" cy="3302700"/>
          </a:xfrm>
        </p:grpSpPr>
        <p:sp>
          <p:nvSpPr>
            <p:cNvPr id="141" name="Google Shape;141;p21"/>
            <p:cNvSpPr/>
            <p:nvPr/>
          </p:nvSpPr>
          <p:spPr>
            <a:xfrm>
              <a:off x="3221803" y="1342525"/>
              <a:ext cx="2673000" cy="3302700"/>
            </a:xfrm>
            <a:prstGeom prst="rect">
              <a:avLst/>
            </a:prstGeom>
            <a:no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
          <p:nvSpPr>
            <p:cNvPr id="142" name="Google Shape;142;p21"/>
            <p:cNvSpPr txBox="1"/>
            <p:nvPr/>
          </p:nvSpPr>
          <p:spPr>
            <a:xfrm>
              <a:off x="3221800" y="1342525"/>
              <a:ext cx="2673000" cy="823200"/>
            </a:xfrm>
            <a:prstGeom prst="rect">
              <a:avLst/>
            </a:prstGeom>
            <a:solidFill>
              <a:srgbClr val="000000"/>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grpSp>
      <p:sp>
        <p:nvSpPr>
          <p:cNvPr id="143" name="Google Shape;143;p21"/>
          <p:cNvSpPr txBox="1"/>
          <p:nvPr/>
        </p:nvSpPr>
        <p:spPr>
          <a:xfrm>
            <a:off x="3174890" y="1074574"/>
            <a:ext cx="360900" cy="879900"/>
          </a:xfrm>
          <a:prstGeom prst="rect">
            <a:avLst/>
          </a:prstGeom>
          <a:noFill/>
          <a:ln>
            <a:noFill/>
          </a:ln>
        </p:spPr>
        <p:txBody>
          <a:bodyPr spcFirstLastPara="1" wrap="square" lIns="121900" tIns="121900" rIns="121900" bIns="121900" anchor="ctr" anchorCtr="0">
            <a:noAutofit/>
          </a:bodyPr>
          <a:lstStyle/>
          <a:p>
            <a:pPr marL="0" lvl="0" indent="0" algn="ctr" rtl="0">
              <a:lnSpc>
                <a:spcPct val="90000"/>
              </a:lnSpc>
              <a:spcBef>
                <a:spcPts val="0"/>
              </a:spcBef>
              <a:spcAft>
                <a:spcPts val="0"/>
              </a:spcAft>
              <a:buNone/>
            </a:pPr>
            <a:r>
              <a:rPr lang="en" sz="2800">
                <a:solidFill>
                  <a:srgbClr val="FFFFFF"/>
                </a:solidFill>
                <a:latin typeface="Calibri"/>
                <a:ea typeface="Calibri"/>
                <a:cs typeface="Calibri"/>
                <a:sym typeface="Calibri"/>
              </a:rPr>
              <a:t>2</a:t>
            </a:r>
            <a:endParaRPr sz="2800">
              <a:solidFill>
                <a:srgbClr val="FFFFFF"/>
              </a:solidFill>
              <a:latin typeface="Calibri"/>
              <a:ea typeface="Calibri"/>
              <a:cs typeface="Calibri"/>
              <a:sym typeface="Calibri"/>
            </a:endParaRPr>
          </a:p>
        </p:txBody>
      </p:sp>
      <p:cxnSp>
        <p:nvCxnSpPr>
          <p:cNvPr id="144" name="Google Shape;144;p21"/>
          <p:cNvCxnSpPr/>
          <p:nvPr/>
        </p:nvCxnSpPr>
        <p:spPr>
          <a:xfrm>
            <a:off x="3558947" y="1263755"/>
            <a:ext cx="0" cy="511800"/>
          </a:xfrm>
          <a:prstGeom prst="straightConnector1">
            <a:avLst/>
          </a:prstGeom>
          <a:noFill/>
          <a:ln w="9525" cap="flat" cmpd="sng">
            <a:solidFill>
              <a:srgbClr val="FFFFFF"/>
            </a:solidFill>
            <a:prstDash val="solid"/>
            <a:round/>
            <a:headEnd type="none" w="sm" len="sm"/>
            <a:tailEnd type="none" w="sm" len="sm"/>
          </a:ln>
        </p:spPr>
      </p:cxnSp>
      <p:sp>
        <p:nvSpPr>
          <p:cNvPr id="145" name="Google Shape;145;p21"/>
          <p:cNvSpPr txBox="1"/>
          <p:nvPr/>
        </p:nvSpPr>
        <p:spPr>
          <a:xfrm>
            <a:off x="3637663" y="1079704"/>
            <a:ext cx="2171100" cy="879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 sz="2800">
                <a:solidFill>
                  <a:srgbClr val="FFFFFF"/>
                </a:solidFill>
                <a:latin typeface="Calibri"/>
                <a:ea typeface="Calibri"/>
                <a:cs typeface="Calibri"/>
                <a:sym typeface="Calibri"/>
              </a:rPr>
              <a:t>ACDC</a:t>
            </a:r>
            <a:endParaRPr sz="2800">
              <a:solidFill>
                <a:srgbClr val="FFFFFF"/>
              </a:solidFill>
              <a:latin typeface="Calibri"/>
              <a:ea typeface="Calibri"/>
              <a:cs typeface="Calibri"/>
              <a:sym typeface="Calibri"/>
            </a:endParaRPr>
          </a:p>
        </p:txBody>
      </p:sp>
      <p:sp>
        <p:nvSpPr>
          <p:cNvPr id="146" name="Google Shape;146;p21"/>
          <p:cNvSpPr txBox="1"/>
          <p:nvPr/>
        </p:nvSpPr>
        <p:spPr>
          <a:xfrm>
            <a:off x="3194448" y="2069885"/>
            <a:ext cx="2614200" cy="2539800"/>
          </a:xfrm>
          <a:prstGeom prst="rect">
            <a:avLst/>
          </a:prstGeom>
          <a:no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None/>
            </a:pPr>
            <a:r>
              <a:rPr lang="en" sz="1867">
                <a:latin typeface="Calibri"/>
                <a:ea typeface="Calibri"/>
                <a:cs typeface="Calibri"/>
                <a:sym typeface="Calibri"/>
              </a:rPr>
              <a:t>Advisory Council on Digital Collections</a:t>
            </a:r>
            <a:endParaRPr sz="1867">
              <a:solidFill>
                <a:srgbClr val="000000"/>
              </a:solidFill>
              <a:latin typeface="Calibri"/>
              <a:ea typeface="Calibri"/>
              <a:cs typeface="Calibri"/>
              <a:sym typeface="Calibri"/>
            </a:endParaRPr>
          </a:p>
          <a:p>
            <a:pPr marL="0" lvl="0" indent="0" algn="l" rtl="0">
              <a:lnSpc>
                <a:spcPct val="90000"/>
              </a:lnSpc>
              <a:spcBef>
                <a:spcPts val="0"/>
              </a:spcBef>
              <a:spcAft>
                <a:spcPts val="0"/>
              </a:spcAft>
              <a:buNone/>
            </a:pPr>
            <a:endParaRPr sz="1867">
              <a:solidFill>
                <a:srgbClr val="000000"/>
              </a:solidFill>
              <a:latin typeface="Calibri"/>
              <a:ea typeface="Calibri"/>
              <a:cs typeface="Calibri"/>
              <a:sym typeface="Calibri"/>
            </a:endParaRPr>
          </a:p>
          <a:p>
            <a:pPr marL="0" lvl="0" indent="0" algn="l" rtl="0">
              <a:lnSpc>
                <a:spcPct val="90000"/>
              </a:lnSpc>
              <a:spcBef>
                <a:spcPts val="0"/>
              </a:spcBef>
              <a:spcAft>
                <a:spcPts val="0"/>
              </a:spcAft>
              <a:buNone/>
            </a:pPr>
            <a:r>
              <a:rPr lang="en" sz="1867">
                <a:latin typeface="Calibri"/>
                <a:ea typeface="Calibri"/>
                <a:cs typeface="Calibri"/>
                <a:sym typeface="Calibri"/>
              </a:rPr>
              <a:t>Reviews project proposals</a:t>
            </a:r>
            <a:endParaRPr sz="1867">
              <a:latin typeface="Calibri"/>
              <a:ea typeface="Calibri"/>
              <a:cs typeface="Calibri"/>
              <a:sym typeface="Calibri"/>
            </a:endParaRPr>
          </a:p>
          <a:p>
            <a:pPr marL="0" lvl="0" indent="0" algn="l" rtl="0">
              <a:lnSpc>
                <a:spcPct val="90000"/>
              </a:lnSpc>
              <a:spcBef>
                <a:spcPts val="0"/>
              </a:spcBef>
              <a:spcAft>
                <a:spcPts val="0"/>
              </a:spcAft>
              <a:buNone/>
            </a:pPr>
            <a:endParaRPr sz="1867">
              <a:solidFill>
                <a:srgbClr val="000000"/>
              </a:solidFill>
              <a:latin typeface="Calibri"/>
              <a:ea typeface="Calibri"/>
              <a:cs typeface="Calibri"/>
              <a:sym typeface="Calibri"/>
            </a:endParaRPr>
          </a:p>
          <a:p>
            <a:pPr marL="0" lvl="0" indent="0" algn="l" rtl="0">
              <a:lnSpc>
                <a:spcPct val="90000"/>
              </a:lnSpc>
              <a:spcBef>
                <a:spcPts val="0"/>
              </a:spcBef>
              <a:spcAft>
                <a:spcPts val="0"/>
              </a:spcAft>
              <a:buNone/>
            </a:pPr>
            <a:r>
              <a:rPr lang="en" sz="1867">
                <a:latin typeface="Calibri"/>
                <a:ea typeface="Calibri"/>
                <a:cs typeface="Calibri"/>
                <a:sym typeface="Calibri"/>
              </a:rPr>
              <a:t>Prioritized project queue</a:t>
            </a:r>
            <a:endParaRPr sz="1867">
              <a:solidFill>
                <a:srgbClr val="000000"/>
              </a:solidFill>
              <a:latin typeface="Calibri"/>
              <a:ea typeface="Calibri"/>
              <a:cs typeface="Calibri"/>
              <a:sym typeface="Calibri"/>
            </a:endParaRPr>
          </a:p>
          <a:p>
            <a:pPr marL="0" lvl="0" indent="0" algn="l" rtl="0">
              <a:lnSpc>
                <a:spcPct val="90000"/>
              </a:lnSpc>
              <a:spcBef>
                <a:spcPts val="0"/>
              </a:spcBef>
              <a:spcAft>
                <a:spcPts val="0"/>
              </a:spcAft>
              <a:buNone/>
            </a:pPr>
            <a:endParaRPr sz="1867">
              <a:solidFill>
                <a:srgbClr val="000000"/>
              </a:solidFill>
              <a:latin typeface="Calibri"/>
              <a:ea typeface="Calibri"/>
              <a:cs typeface="Calibri"/>
              <a:sym typeface="Calibri"/>
            </a:endParaRPr>
          </a:p>
        </p:txBody>
      </p:sp>
      <p:grpSp>
        <p:nvGrpSpPr>
          <p:cNvPr id="147" name="Google Shape;147;p21"/>
          <p:cNvGrpSpPr/>
          <p:nvPr/>
        </p:nvGrpSpPr>
        <p:grpSpPr>
          <a:xfrm>
            <a:off x="5996334" y="1079546"/>
            <a:ext cx="2761209" cy="3529595"/>
            <a:chOff x="6007125" y="1342525"/>
            <a:chExt cx="2673000" cy="3302700"/>
          </a:xfrm>
        </p:grpSpPr>
        <p:sp>
          <p:nvSpPr>
            <p:cNvPr id="148" name="Google Shape;148;p21"/>
            <p:cNvSpPr/>
            <p:nvPr/>
          </p:nvSpPr>
          <p:spPr>
            <a:xfrm>
              <a:off x="6007125" y="1342525"/>
              <a:ext cx="2673000" cy="3302700"/>
            </a:xfrm>
            <a:prstGeom prst="rect">
              <a:avLst/>
            </a:prstGeom>
            <a:no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
          <p:nvSpPr>
            <p:cNvPr id="149" name="Google Shape;149;p21"/>
            <p:cNvSpPr txBox="1"/>
            <p:nvPr/>
          </p:nvSpPr>
          <p:spPr>
            <a:xfrm>
              <a:off x="6007125" y="1342525"/>
              <a:ext cx="2673000" cy="823200"/>
            </a:xfrm>
            <a:prstGeom prst="rect">
              <a:avLst/>
            </a:prstGeom>
            <a:solidFill>
              <a:srgbClr val="000000"/>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grpSp>
      <p:sp>
        <p:nvSpPr>
          <p:cNvPr id="150" name="Google Shape;150;p21"/>
          <p:cNvSpPr txBox="1"/>
          <p:nvPr/>
        </p:nvSpPr>
        <p:spPr>
          <a:xfrm>
            <a:off x="6049745" y="1074574"/>
            <a:ext cx="360900" cy="879900"/>
          </a:xfrm>
          <a:prstGeom prst="rect">
            <a:avLst/>
          </a:prstGeom>
          <a:noFill/>
          <a:ln>
            <a:noFill/>
          </a:ln>
        </p:spPr>
        <p:txBody>
          <a:bodyPr spcFirstLastPara="1" wrap="square" lIns="121900" tIns="121900" rIns="121900" bIns="121900" anchor="ctr" anchorCtr="0">
            <a:noAutofit/>
          </a:bodyPr>
          <a:lstStyle/>
          <a:p>
            <a:pPr marL="0" lvl="0" indent="0" algn="ctr" rtl="0">
              <a:lnSpc>
                <a:spcPct val="90000"/>
              </a:lnSpc>
              <a:spcBef>
                <a:spcPts val="0"/>
              </a:spcBef>
              <a:spcAft>
                <a:spcPts val="0"/>
              </a:spcAft>
              <a:buNone/>
            </a:pPr>
            <a:r>
              <a:rPr lang="en" sz="2800">
                <a:solidFill>
                  <a:srgbClr val="FFFFFF"/>
                </a:solidFill>
                <a:latin typeface="Calibri"/>
                <a:ea typeface="Calibri"/>
                <a:cs typeface="Calibri"/>
                <a:sym typeface="Calibri"/>
              </a:rPr>
              <a:t>3</a:t>
            </a:r>
            <a:endParaRPr sz="2800">
              <a:solidFill>
                <a:srgbClr val="FFFFFF"/>
              </a:solidFill>
              <a:latin typeface="Calibri"/>
              <a:ea typeface="Calibri"/>
              <a:cs typeface="Calibri"/>
              <a:sym typeface="Calibri"/>
            </a:endParaRPr>
          </a:p>
        </p:txBody>
      </p:sp>
      <p:cxnSp>
        <p:nvCxnSpPr>
          <p:cNvPr id="151" name="Google Shape;151;p21"/>
          <p:cNvCxnSpPr/>
          <p:nvPr/>
        </p:nvCxnSpPr>
        <p:spPr>
          <a:xfrm>
            <a:off x="6430393" y="1263755"/>
            <a:ext cx="0" cy="511800"/>
          </a:xfrm>
          <a:prstGeom prst="straightConnector1">
            <a:avLst/>
          </a:prstGeom>
          <a:noFill/>
          <a:ln w="9525" cap="flat" cmpd="sng">
            <a:solidFill>
              <a:srgbClr val="FFFFFF"/>
            </a:solidFill>
            <a:prstDash val="solid"/>
            <a:round/>
            <a:headEnd type="none" w="sm" len="sm"/>
            <a:tailEnd type="none" w="sm" len="sm"/>
          </a:ln>
        </p:spPr>
      </p:cxnSp>
      <p:sp>
        <p:nvSpPr>
          <p:cNvPr id="152" name="Google Shape;152;p21"/>
          <p:cNvSpPr txBox="1"/>
          <p:nvPr/>
        </p:nvSpPr>
        <p:spPr>
          <a:xfrm>
            <a:off x="6509108" y="1079704"/>
            <a:ext cx="2171100" cy="879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 sz="2800">
                <a:solidFill>
                  <a:srgbClr val="FFFFFF"/>
                </a:solidFill>
                <a:latin typeface="Calibri"/>
                <a:ea typeface="Calibri"/>
                <a:cs typeface="Calibri"/>
                <a:sym typeface="Calibri"/>
              </a:rPr>
              <a:t>DCIT</a:t>
            </a:r>
            <a:endParaRPr sz="2800">
              <a:solidFill>
                <a:srgbClr val="FFFFFF"/>
              </a:solidFill>
              <a:latin typeface="Calibri"/>
              <a:ea typeface="Calibri"/>
              <a:cs typeface="Calibri"/>
              <a:sym typeface="Calibri"/>
            </a:endParaRPr>
          </a:p>
        </p:txBody>
      </p:sp>
      <p:sp>
        <p:nvSpPr>
          <p:cNvPr id="153" name="Google Shape;153;p21"/>
          <p:cNvSpPr txBox="1"/>
          <p:nvPr/>
        </p:nvSpPr>
        <p:spPr>
          <a:xfrm>
            <a:off x="6069303" y="2069885"/>
            <a:ext cx="2614200" cy="2539800"/>
          </a:xfrm>
          <a:prstGeom prst="rect">
            <a:avLst/>
          </a:prstGeom>
          <a:no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None/>
            </a:pPr>
            <a:r>
              <a:rPr lang="en" sz="1867">
                <a:latin typeface="Calibri"/>
                <a:ea typeface="Calibri"/>
                <a:cs typeface="Calibri"/>
                <a:sym typeface="Calibri"/>
              </a:rPr>
              <a:t>Oversees digitization projects and their phases</a:t>
            </a:r>
            <a:endParaRPr sz="1867">
              <a:solidFill>
                <a:srgbClr val="000000"/>
              </a:solidFill>
              <a:latin typeface="Calibri"/>
              <a:ea typeface="Calibri"/>
              <a:cs typeface="Calibri"/>
              <a:sym typeface="Calibri"/>
            </a:endParaRPr>
          </a:p>
          <a:p>
            <a:pPr marL="0" lvl="0" indent="0" algn="l" rtl="0">
              <a:lnSpc>
                <a:spcPct val="90000"/>
              </a:lnSpc>
              <a:spcBef>
                <a:spcPts val="2133"/>
              </a:spcBef>
              <a:spcAft>
                <a:spcPts val="0"/>
              </a:spcAft>
              <a:buNone/>
            </a:pPr>
            <a:r>
              <a:rPr lang="en" sz="1867">
                <a:solidFill>
                  <a:srgbClr val="000000"/>
                </a:solidFill>
                <a:latin typeface="Calibri"/>
                <a:ea typeface="Calibri"/>
                <a:cs typeface="Calibri"/>
                <a:sym typeface="Calibri"/>
              </a:rPr>
              <a:t>Maintenance and stewardship</a:t>
            </a:r>
            <a:endParaRPr sz="1867">
              <a:solidFill>
                <a:srgbClr val="000000"/>
              </a:solidFill>
              <a:latin typeface="Calibri"/>
              <a:ea typeface="Calibri"/>
              <a:cs typeface="Calibri"/>
              <a:sym typeface="Calibri"/>
            </a:endParaRPr>
          </a:p>
          <a:p>
            <a:pPr marL="0" lvl="0" indent="0" algn="l" rtl="0">
              <a:lnSpc>
                <a:spcPct val="90000"/>
              </a:lnSpc>
              <a:spcBef>
                <a:spcPts val="2133"/>
              </a:spcBef>
              <a:spcAft>
                <a:spcPts val="2133"/>
              </a:spcAft>
              <a:buNone/>
            </a:pPr>
            <a:endParaRPr sz="1867">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Project Champion</a:t>
            </a:r>
            <a:endParaRPr/>
          </a:p>
        </p:txBody>
      </p:sp>
      <p:sp>
        <p:nvSpPr>
          <p:cNvPr id="159" name="Google Shape;159;p22"/>
          <p:cNvSpPr txBox="1">
            <a:spLocks noGrp="1"/>
          </p:cNvSpPr>
          <p:nvPr>
            <p:ph type="body" idx="1"/>
          </p:nvPr>
        </p:nvSpPr>
        <p:spPr>
          <a:xfrm>
            <a:off x="311700" y="1152475"/>
            <a:ext cx="5406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A member of VTUL faculty or staff (often a collection manager or curator) </a:t>
            </a:r>
            <a:endParaRPr/>
          </a:p>
          <a:p>
            <a:pPr marL="457200" lvl="0" indent="-342900" algn="l" rtl="0">
              <a:spcBef>
                <a:spcPts val="0"/>
              </a:spcBef>
              <a:spcAft>
                <a:spcPts val="0"/>
              </a:spcAft>
              <a:buSzPts val="1800"/>
              <a:buChar char="●"/>
            </a:pPr>
            <a:r>
              <a:rPr lang="en"/>
              <a:t>Defines the vision, goals, scope, and endpoint of a project in order to create the original application and workflow for a given project</a:t>
            </a:r>
            <a:endParaRPr/>
          </a:p>
          <a:p>
            <a:pPr marL="457200" lvl="0" indent="-342900" algn="l" rtl="0">
              <a:spcBef>
                <a:spcPts val="0"/>
              </a:spcBef>
              <a:spcAft>
                <a:spcPts val="0"/>
              </a:spcAft>
              <a:buSzPts val="1800"/>
              <a:buChar char="●"/>
            </a:pPr>
            <a:r>
              <a:rPr lang="en"/>
              <a:t>Engages with the Advisory Council for Digital Collections in an interactive proposal revision process</a:t>
            </a:r>
            <a:endParaRPr/>
          </a:p>
          <a:p>
            <a:pPr marL="457200" lvl="0" indent="-342900" algn="l" rtl="0">
              <a:spcBef>
                <a:spcPts val="0"/>
              </a:spcBef>
              <a:spcAft>
                <a:spcPts val="0"/>
              </a:spcAft>
              <a:buSzPts val="1800"/>
              <a:buChar char="●"/>
            </a:pPr>
            <a:r>
              <a:rPr lang="en"/>
              <a:t>Helps to communicate between the Libraries and the stakeholder</a:t>
            </a:r>
            <a:endParaRPr/>
          </a:p>
        </p:txBody>
      </p:sp>
      <p:sp>
        <p:nvSpPr>
          <p:cNvPr id="160" name="Google Shape;160;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pic>
        <p:nvPicPr>
          <p:cNvPr id="161" name="Google Shape;161;p22" title="Freddie Mercury in white shirt and yellow jacket"/>
          <p:cNvPicPr preferRelativeResize="0"/>
          <p:nvPr/>
        </p:nvPicPr>
        <p:blipFill rotWithShape="1">
          <a:blip r:embed="rId3">
            <a:alphaModFix/>
          </a:blip>
          <a:srcRect l="16839" r="34366"/>
          <a:stretch/>
        </p:blipFill>
        <p:spPr>
          <a:xfrm>
            <a:off x="6076600" y="0"/>
            <a:ext cx="3067399" cy="3533775"/>
          </a:xfrm>
          <a:prstGeom prst="rect">
            <a:avLst/>
          </a:prstGeom>
          <a:noFill/>
          <a:ln>
            <a:noFill/>
          </a:ln>
          <a:effectLst>
            <a:outerShdw blurRad="57150" dist="19050" dir="5400000" algn="bl" rotWithShape="0">
              <a:srgbClr val="000000">
                <a:alpha val="50000"/>
              </a:srgbClr>
            </a:outerShdw>
          </a:effectLst>
        </p:spPr>
      </p:pic>
      <p:sp>
        <p:nvSpPr>
          <p:cNvPr id="162" name="Google Shape;162;p22"/>
          <p:cNvSpPr txBox="1"/>
          <p:nvPr/>
        </p:nvSpPr>
        <p:spPr>
          <a:xfrm>
            <a:off x="0" y="4568875"/>
            <a:ext cx="6891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595959"/>
                </a:solidFill>
              </a:rPr>
              <a:t>Image source: https://www.goldradiouk.com/artists/queen/we-are-the-champions-queen-facts-sports-anthem/</a:t>
            </a:r>
            <a:endParaRPr sz="1000">
              <a:solidFill>
                <a:srgbClr val="595959"/>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997</TotalTime>
  <Words>5032</Words>
  <Application>Microsoft Macintosh PowerPoint</Application>
  <PresentationFormat>On-screen Show (16:9)</PresentationFormat>
  <Paragraphs>451</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Courier New</vt:lpstr>
      <vt:lpstr>Lato</vt:lpstr>
      <vt:lpstr>Calibri</vt:lpstr>
      <vt:lpstr>Simple Light</vt:lpstr>
      <vt:lpstr>Building Trustworthy Digital Community Archives  at Virginia Tech</vt:lpstr>
      <vt:lpstr>Digital Repatriation</vt:lpstr>
      <vt:lpstr>PowerPoint Presentation</vt:lpstr>
      <vt:lpstr>PowerPoint Presentation</vt:lpstr>
      <vt:lpstr>Strategies</vt:lpstr>
      <vt:lpstr>Collaboration &amp; Communication</vt:lpstr>
      <vt:lpstr>Digital Collection  Proposal Form</vt:lpstr>
      <vt:lpstr>VTUL Proposal Process &amp; Feedback Loop</vt:lpstr>
      <vt:lpstr>Project Champion</vt:lpstr>
      <vt:lpstr>Advisory Council for Digital Collections (ACDC)</vt:lpstr>
      <vt:lpstr>Digital Collections Implementation Team (DCIT)</vt:lpstr>
      <vt:lpstr>Culminates into a Memorandum of Agreement</vt:lpstr>
      <vt:lpstr>Example MOA Language Protecting Holding Institution </vt:lpstr>
      <vt:lpstr>Building Trust with CoreTrust</vt:lpstr>
      <vt:lpstr>CoreTrust Seal: Brief Overview</vt:lpstr>
      <vt:lpstr>Building Trust Internally</vt:lpstr>
      <vt:lpstr>Impact on VTUL</vt:lpstr>
      <vt:lpstr>Transparency &amp; Trust in our Communities</vt:lpstr>
      <vt:lpstr>Challenges</vt:lpstr>
      <vt:lpstr>Findings &amp; Lessons</vt:lpstr>
      <vt:lpstr>Engagement with Stakeholders</vt:lpstr>
      <vt:lpstr>Participants</vt:lpstr>
      <vt:lpstr>Participants’ Interests</vt:lpstr>
      <vt:lpstr>Interview Results: Values</vt:lpstr>
      <vt:lpstr>PowerPoint Presentation</vt:lpstr>
      <vt:lpstr>Interview Results: Current Challenges</vt:lpstr>
      <vt:lpstr>PowerPoint Presentation</vt:lpstr>
      <vt:lpstr>Interview Results: Plans and Hopes</vt:lpstr>
      <vt:lpstr>Southwest Virginia Community Collections Forum</vt:lpstr>
      <vt:lpstr>Session 1, May 20: The Need for Archives</vt:lpstr>
      <vt:lpstr>Session 1, May 20: The Need for Archives</vt:lpstr>
      <vt:lpstr>Focus Group Results. Session 1. Need for Archives</vt:lpstr>
      <vt:lpstr>Session 2, May 27: Functional Requirements</vt:lpstr>
      <vt:lpstr>Session 2, May 27: Functional Requirements</vt:lpstr>
      <vt:lpstr>Session 2, May 27: Functional Requirements</vt:lpstr>
      <vt:lpstr>Session 3, June 3: Memorandum of Agreement</vt:lpstr>
      <vt:lpstr>Session 3, June 3: Memorandum of Agreement</vt:lpstr>
      <vt:lpstr>Session 4, June 24: Forming a Community Advisory Board</vt:lpstr>
      <vt:lpstr>Acknowledgements</vt:lpstr>
      <vt:lpstr>Project Collaborators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Trustworthy Digital Community Archives  at Virginia Tech</dc:title>
  <cp:lastModifiedBy>Kinnaman, Alex</cp:lastModifiedBy>
  <cp:revision>3</cp:revision>
  <dcterms:modified xsi:type="dcterms:W3CDTF">2022-06-30T21:28:17Z</dcterms:modified>
</cp:coreProperties>
</file>